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pitchFamily="34" charset="0"/>
      <p:regular r:id="rId16"/>
    </p:embeddedFont>
    <p:embeddedFont>
      <p:font typeface="Arimo Bold" panose="020B0704020202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Bold" panose="02000000000000000000" pitchFamily="2" charset="0"/>
      <p:regular r:id="rId23"/>
      <p:bold r:id="rId24"/>
    </p:embeddedFont>
    <p:embeddedFont>
      <p:font typeface="Roboto Italics" panose="02000000000000000000" pitchFamily="2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11" autoAdjust="0"/>
  </p:normalViewPr>
  <p:slideViewPr>
    <p:cSldViewPr>
      <p:cViewPr varScale="1">
        <p:scale>
          <a:sx n="73" d="100"/>
          <a:sy n="73" d="100"/>
        </p:scale>
        <p:origin x="7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hysionet.org/content/mimic-iv-ed-demo/2.2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6306347" y="375571"/>
            <a:ext cx="1636497" cy="808484"/>
          </a:xfrm>
          <a:custGeom>
            <a:avLst/>
            <a:gdLst/>
            <a:ahLst/>
            <a:cxnLst/>
            <a:rect l="l" t="t" r="r" b="b"/>
            <a:pathLst>
              <a:path w="1636497" h="808484">
                <a:moveTo>
                  <a:pt x="0" y="0"/>
                </a:moveTo>
                <a:lnTo>
                  <a:pt x="1636497" y="0"/>
                </a:lnTo>
                <a:lnTo>
                  <a:pt x="1636497" y="808484"/>
                </a:lnTo>
                <a:lnTo>
                  <a:pt x="0" y="8084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30276" y="2670820"/>
            <a:ext cx="14160252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AI-Powered Emergency Triage Optimisation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9100" y="4015457"/>
            <a:ext cx="10180494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>
                <a:solidFill>
                  <a:srgbClr val="2E3C4E"/>
                </a:solidFill>
                <a:latin typeface="Arimo Bold"/>
                <a:ea typeface="Arimo Bold"/>
                <a:cs typeface="Arimo Bold"/>
                <a:sym typeface="Arimo Bold"/>
              </a:rPr>
              <a:t>Group 3 – MSc Business Analytics – University College Cork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7" y="6153974"/>
            <a:ext cx="16303526" cy="225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4"/>
              </a:lnSpc>
            </a:pPr>
            <a:r>
              <a:rPr lang="en-US" sz="16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Dileep Kumar Varma, Penmetsa                         -124116108</a:t>
            </a:r>
          </a:p>
          <a:p>
            <a:pPr algn="ctr">
              <a:lnSpc>
                <a:spcPts val="2554"/>
              </a:lnSpc>
            </a:pPr>
            <a:r>
              <a:rPr lang="en-US" sz="16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Aryan Bhavesh Gadkar                                         -124115675</a:t>
            </a:r>
          </a:p>
          <a:p>
            <a:pPr algn="ctr">
              <a:lnSpc>
                <a:spcPts val="2554"/>
              </a:lnSpc>
            </a:pPr>
            <a:r>
              <a:rPr lang="en-US" sz="16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Cindy Justine Allen                                               -124112017</a:t>
            </a:r>
          </a:p>
          <a:p>
            <a:pPr algn="ctr">
              <a:lnSpc>
                <a:spcPts val="2554"/>
              </a:lnSpc>
            </a:pPr>
            <a:r>
              <a:rPr lang="en-US" sz="16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Dinesh Naga Siva Ram Pabolu                           -124106368</a:t>
            </a:r>
          </a:p>
          <a:p>
            <a:pPr algn="ctr">
              <a:lnSpc>
                <a:spcPts val="2554"/>
              </a:lnSpc>
            </a:pPr>
            <a:r>
              <a:rPr lang="en-US" sz="16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Sai Nikhil Vaddadi                                                -124107966</a:t>
            </a:r>
          </a:p>
          <a:p>
            <a:pPr algn="ctr">
              <a:lnSpc>
                <a:spcPts val="2554"/>
              </a:lnSpc>
            </a:pPr>
            <a:r>
              <a:rPr lang="en-US" sz="16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Harshank Prasad Belagur Narendra Prasad   -124115817</a:t>
            </a:r>
          </a:p>
          <a:p>
            <a:pPr algn="ctr">
              <a:lnSpc>
                <a:spcPts val="2555"/>
              </a:lnSpc>
            </a:pPr>
            <a:endParaRPr lang="en-US" sz="1687" b="1">
              <a:solidFill>
                <a:srgbClr val="384653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8639" y="4709351"/>
            <a:ext cx="16303526" cy="4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Module: IS6611 – Applied Research in Business Analytics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18276" y="5422138"/>
            <a:ext cx="3851449" cy="40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2"/>
              </a:lnSpc>
              <a:spcBef>
                <a:spcPct val="0"/>
              </a:spcBef>
            </a:pPr>
            <a:r>
              <a:rPr lang="en-US" sz="2187" b="1" u="none" strike="noStrike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Presentation Date: 9 July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2830" y="8353599"/>
            <a:ext cx="2522339" cy="31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55"/>
              </a:lnSpc>
              <a:spcBef>
                <a:spcPct val="0"/>
              </a:spcBef>
            </a:pPr>
            <a:r>
              <a:rPr lang="en-US" sz="1687" b="1" u="none" strike="noStrike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Mentor: Jimmy Hennessy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40482"/>
            <a:ext cx="14242290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Final Technology Architecture &amp; Data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8147" y="3599011"/>
            <a:ext cx="3544044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Processing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7439" y="4316412"/>
            <a:ext cx="4873378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Python (pandas, scikit-learn, imblearn) for data processing and ML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519541" y="4192489"/>
            <a:ext cx="424160" cy="530275"/>
            <a:chOff x="0" y="0"/>
            <a:chExt cx="565547" cy="70703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22237" y="356726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22237" y="4142185"/>
            <a:ext cx="4873526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Flask app for user interface and real-time predictions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344001" y="4192489"/>
            <a:ext cx="424160" cy="530275"/>
            <a:chOff x="0" y="0"/>
            <a:chExt cx="565547" cy="7070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22237" y="663297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Visualization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22237" y="7207895"/>
            <a:ext cx="4873526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Tableau dashboard for queue visualisation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290816" y="3016895"/>
            <a:ext cx="5706219" cy="5706219"/>
            <a:chOff x="0" y="0"/>
            <a:chExt cx="7608292" cy="760829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0344001" y="7016949"/>
            <a:ext cx="424160" cy="530275"/>
            <a:chOff x="0" y="0"/>
            <a:chExt cx="565547" cy="70703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746772" y="6632972"/>
            <a:ext cx="3544044" cy="44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Deployment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56903" y="7207895"/>
            <a:ext cx="4873378" cy="124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Deployed locally for demonstration; future plan includes integration with hospital IT systems for scaling.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6290891" y="3016895"/>
            <a:ext cx="5706219" cy="5706219"/>
            <a:chOff x="0" y="0"/>
            <a:chExt cx="7608292" cy="7608292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7519541" y="7016949"/>
            <a:ext cx="424160" cy="530275"/>
            <a:chOff x="0" y="0"/>
            <a:chExt cx="565547" cy="707033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565531" cy="707009"/>
            </a:xfrm>
            <a:custGeom>
              <a:avLst/>
              <a:gdLst/>
              <a:ahLst/>
              <a:cxnLst/>
              <a:rect l="l" t="t" r="r" b="b"/>
              <a:pathLst>
                <a:path w="565531" h="707009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30" r="-233" b="-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5334154" y="9016207"/>
            <a:ext cx="9220046" cy="38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312"/>
              </a:lnSpc>
              <a:spcBef>
                <a:spcPct val="0"/>
              </a:spcBef>
            </a:pPr>
            <a:r>
              <a:rPr lang="en-US" sz="2187" b="1" u="none" strike="noStrike" dirty="0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Data Processing ➔ User Interface ➔ </a:t>
            </a:r>
            <a:r>
              <a:rPr lang="en-US" sz="2187" b="1" u="none" strike="noStrike" dirty="0" err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Visualisation</a:t>
            </a:r>
            <a:r>
              <a:rPr lang="en-US" sz="2187" b="1" u="none" strike="noStrike" dirty="0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 ➔ Deployment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0718" y="9578068"/>
            <a:ext cx="1877281" cy="25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143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Dinesh (124106368)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144000" y="1375543"/>
            <a:ext cx="6707340" cy="3320133"/>
          </a:xfrm>
          <a:custGeom>
            <a:avLst/>
            <a:gdLst/>
            <a:ahLst/>
            <a:cxnLst/>
            <a:rect l="l" t="t" r="r" b="b"/>
            <a:pathLst>
              <a:path w="6707340" h="3320133">
                <a:moveTo>
                  <a:pt x="0" y="0"/>
                </a:moveTo>
                <a:lnTo>
                  <a:pt x="6707340" y="0"/>
                </a:lnTo>
                <a:lnTo>
                  <a:pt x="6707340" y="3320133"/>
                </a:lnTo>
                <a:lnTo>
                  <a:pt x="0" y="332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144000" y="5236518"/>
            <a:ext cx="6707340" cy="3621964"/>
          </a:xfrm>
          <a:custGeom>
            <a:avLst/>
            <a:gdLst/>
            <a:ahLst/>
            <a:cxnLst/>
            <a:rect l="l" t="t" r="r" b="b"/>
            <a:pathLst>
              <a:path w="6707340" h="3621964">
                <a:moveTo>
                  <a:pt x="0" y="0"/>
                </a:moveTo>
                <a:lnTo>
                  <a:pt x="6707340" y="0"/>
                </a:lnTo>
                <a:lnTo>
                  <a:pt x="6707340" y="3621964"/>
                </a:lnTo>
                <a:lnTo>
                  <a:pt x="0" y="3621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02047" y="651570"/>
            <a:ext cx="6443960" cy="86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Live Demonstration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2047" y="2056359"/>
            <a:ext cx="7927627" cy="4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We will demonstrate: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2047" y="2748260"/>
            <a:ext cx="3221980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Flask app with: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2047" y="3360985"/>
            <a:ext cx="7927627" cy="4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Patient intake 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2047" y="3837831"/>
            <a:ext cx="792762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Admin dashboard for queue management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2047" y="4314676"/>
            <a:ext cx="792762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Doctor dashboard showing prioritised patients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047" y="5006579"/>
            <a:ext cx="4445496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Tableau dashboard displaying: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2047" y="5619304"/>
            <a:ext cx="7927627" cy="4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Real-time queue statistics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2047" y="6096149"/>
            <a:ext cx="7927627" cy="4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Insights on patient flow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96131" y="4766686"/>
            <a:ext cx="2003078" cy="268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  <a:spcBef>
                <a:spcPct val="0"/>
              </a:spcBef>
            </a:pPr>
            <a:r>
              <a:rPr lang="en-US" sz="13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Flask Application Preview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74951" y="8925157"/>
            <a:ext cx="2466305" cy="283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2"/>
              </a:lnSpc>
              <a:spcBef>
                <a:spcPct val="0"/>
              </a:spcBef>
            </a:pPr>
            <a:r>
              <a:rPr lang="en-US" sz="14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Tableau Dashboard Snapshot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47" y="9483179"/>
            <a:ext cx="6468814" cy="30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3"/>
              </a:lnSpc>
              <a:spcBef>
                <a:spcPct val="0"/>
              </a:spcBef>
            </a:pPr>
            <a:r>
              <a:rPr lang="en-US" sz="1587" i="1">
                <a:solidFill>
                  <a:srgbClr val="000000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Demonstrating integrated AI prediction with real-time operational insights.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646370" y="9387428"/>
            <a:ext cx="2608659" cy="542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143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Dileep (124116108)</a:t>
            </a:r>
          </a:p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143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Aryan (124115675)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4800600" cy="10287000"/>
            <a:chOff x="0" y="0"/>
            <a:chExt cx="64008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6400800" cy="13716000"/>
            </a:xfrm>
            <a:custGeom>
              <a:avLst/>
              <a:gdLst/>
              <a:ahLst/>
              <a:cxnLst/>
              <a:rect l="l" t="t" r="r" b="b"/>
              <a:pathLst>
                <a:path w="6400800" h="13716000">
                  <a:moveTo>
                    <a:pt x="0" y="0"/>
                  </a:moveTo>
                  <a:lnTo>
                    <a:pt x="6400800" y="0"/>
                  </a:lnTo>
                  <a:lnTo>
                    <a:pt x="64008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54266" y="926009"/>
            <a:ext cx="7266235" cy="93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What's Next After V3?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869930" y="2070571"/>
            <a:ext cx="38100" cy="7022752"/>
            <a:chOff x="0" y="0"/>
            <a:chExt cx="50800" cy="936367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800" cy="9363710"/>
            </a:xfrm>
            <a:custGeom>
              <a:avLst/>
              <a:gdLst/>
              <a:ahLst/>
              <a:cxnLst/>
              <a:rect l="l" t="t" r="r" b="b"/>
              <a:pathLst>
                <a:path w="50800" h="93637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338310"/>
                  </a:lnTo>
                  <a:cubicBezTo>
                    <a:pt x="50800" y="9352280"/>
                    <a:pt x="39370" y="9363710"/>
                    <a:pt x="25400" y="9363710"/>
                  </a:cubicBezTo>
                  <a:cubicBezTo>
                    <a:pt x="11430" y="9363710"/>
                    <a:pt x="0" y="9352280"/>
                    <a:pt x="0" y="9338310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47569" y="2577704"/>
            <a:ext cx="841921" cy="38100"/>
            <a:chOff x="0" y="0"/>
            <a:chExt cx="1122562" cy="5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2553" cy="50800"/>
            </a:xfrm>
            <a:custGeom>
              <a:avLst/>
              <a:gdLst/>
              <a:ahLst/>
              <a:cxnLst/>
              <a:rect l="l" t="t" r="r" b="b"/>
              <a:pathLst>
                <a:path w="11225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7153" y="0"/>
                  </a:lnTo>
                  <a:cubicBezTo>
                    <a:pt x="1111123" y="0"/>
                    <a:pt x="1122553" y="11430"/>
                    <a:pt x="1122553" y="25400"/>
                  </a:cubicBezTo>
                  <a:cubicBezTo>
                    <a:pt x="1122553" y="39370"/>
                    <a:pt x="1111123" y="50800"/>
                    <a:pt x="10971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49429" y="2276326"/>
            <a:ext cx="641002" cy="641002"/>
            <a:chOff x="0" y="0"/>
            <a:chExt cx="854670" cy="854670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842010" cy="842010"/>
            </a:xfrm>
            <a:custGeom>
              <a:avLst/>
              <a:gdLst/>
              <a:ahLst/>
              <a:cxnLst/>
              <a:rect l="l" t="t" r="r" b="b"/>
              <a:pathLst>
                <a:path w="842010" h="842010">
                  <a:moveTo>
                    <a:pt x="0" y="157226"/>
                  </a:moveTo>
                  <a:cubicBezTo>
                    <a:pt x="0" y="70358"/>
                    <a:pt x="70358" y="0"/>
                    <a:pt x="157226" y="0"/>
                  </a:cubicBezTo>
                  <a:lnTo>
                    <a:pt x="684784" y="0"/>
                  </a:lnTo>
                  <a:cubicBezTo>
                    <a:pt x="771652" y="0"/>
                    <a:pt x="842010" y="70358"/>
                    <a:pt x="842010" y="157226"/>
                  </a:cubicBezTo>
                  <a:lnTo>
                    <a:pt x="842010" y="684784"/>
                  </a:lnTo>
                  <a:cubicBezTo>
                    <a:pt x="842010" y="771652"/>
                    <a:pt x="771652" y="842010"/>
                    <a:pt x="684784" y="842010"/>
                  </a:cubicBezTo>
                  <a:lnTo>
                    <a:pt x="157226" y="842010"/>
                  </a:lnTo>
                  <a:cubicBezTo>
                    <a:pt x="70358" y="842010"/>
                    <a:pt x="0" y="771652"/>
                    <a:pt x="0" y="684784"/>
                  </a:cubicBezTo>
                  <a:close/>
                </a:path>
              </a:pathLst>
            </a:custGeom>
            <a:solidFill>
              <a:srgbClr val="D9ED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854710" cy="854710"/>
            </a:xfrm>
            <a:custGeom>
              <a:avLst/>
              <a:gdLst/>
              <a:ahLst/>
              <a:cxnLst/>
              <a:rect l="l" t="t" r="r" b="b"/>
              <a:pathLst>
                <a:path w="854710" h="854710">
                  <a:moveTo>
                    <a:pt x="0" y="163576"/>
                  </a:moveTo>
                  <a:cubicBezTo>
                    <a:pt x="0" y="73152"/>
                    <a:pt x="73152" y="0"/>
                    <a:pt x="163576" y="0"/>
                  </a:cubicBezTo>
                  <a:lnTo>
                    <a:pt x="691134" y="0"/>
                  </a:lnTo>
                  <a:lnTo>
                    <a:pt x="691134" y="6350"/>
                  </a:lnTo>
                  <a:lnTo>
                    <a:pt x="691134" y="0"/>
                  </a:lnTo>
                  <a:lnTo>
                    <a:pt x="691134" y="6350"/>
                  </a:lnTo>
                  <a:lnTo>
                    <a:pt x="691134" y="0"/>
                  </a:lnTo>
                  <a:cubicBezTo>
                    <a:pt x="781431" y="0"/>
                    <a:pt x="854710" y="73152"/>
                    <a:pt x="854710" y="163576"/>
                  </a:cubicBezTo>
                  <a:lnTo>
                    <a:pt x="854710" y="691134"/>
                  </a:lnTo>
                  <a:lnTo>
                    <a:pt x="848360" y="691134"/>
                  </a:lnTo>
                  <a:lnTo>
                    <a:pt x="854710" y="691134"/>
                  </a:lnTo>
                  <a:cubicBezTo>
                    <a:pt x="854710" y="781431"/>
                    <a:pt x="781558" y="854710"/>
                    <a:pt x="691134" y="854710"/>
                  </a:cubicBezTo>
                  <a:lnTo>
                    <a:pt x="691134" y="848360"/>
                  </a:lnTo>
                  <a:lnTo>
                    <a:pt x="691134" y="854710"/>
                  </a:lnTo>
                  <a:lnTo>
                    <a:pt x="163576" y="854710"/>
                  </a:lnTo>
                  <a:lnTo>
                    <a:pt x="163576" y="848360"/>
                  </a:lnTo>
                  <a:lnTo>
                    <a:pt x="163576" y="854710"/>
                  </a:lnTo>
                  <a:cubicBezTo>
                    <a:pt x="73152" y="854710"/>
                    <a:pt x="0" y="781431"/>
                    <a:pt x="0" y="691134"/>
                  </a:cubicBezTo>
                  <a:lnTo>
                    <a:pt x="0" y="163576"/>
                  </a:lnTo>
                  <a:lnTo>
                    <a:pt x="6350" y="163576"/>
                  </a:lnTo>
                  <a:lnTo>
                    <a:pt x="0" y="163576"/>
                  </a:lnTo>
                  <a:moveTo>
                    <a:pt x="12700" y="163576"/>
                  </a:moveTo>
                  <a:lnTo>
                    <a:pt x="12700" y="691134"/>
                  </a:lnTo>
                  <a:lnTo>
                    <a:pt x="6350" y="691134"/>
                  </a:lnTo>
                  <a:lnTo>
                    <a:pt x="12700" y="691134"/>
                  </a:lnTo>
                  <a:cubicBezTo>
                    <a:pt x="12700" y="774446"/>
                    <a:pt x="80264" y="842010"/>
                    <a:pt x="163576" y="842010"/>
                  </a:cubicBezTo>
                  <a:lnTo>
                    <a:pt x="691134" y="842010"/>
                  </a:lnTo>
                  <a:cubicBezTo>
                    <a:pt x="774446" y="842010"/>
                    <a:pt x="842010" y="774446"/>
                    <a:pt x="842010" y="691134"/>
                  </a:cubicBezTo>
                  <a:lnTo>
                    <a:pt x="842010" y="163576"/>
                  </a:lnTo>
                  <a:lnTo>
                    <a:pt x="848360" y="163576"/>
                  </a:lnTo>
                  <a:lnTo>
                    <a:pt x="842010" y="163576"/>
                  </a:lnTo>
                  <a:cubicBezTo>
                    <a:pt x="842010" y="80264"/>
                    <a:pt x="774446" y="12700"/>
                    <a:pt x="691134" y="12700"/>
                  </a:cubicBezTo>
                  <a:lnTo>
                    <a:pt x="163576" y="12700"/>
                  </a:lnTo>
                  <a:lnTo>
                    <a:pt x="163576" y="6350"/>
                  </a:lnTo>
                  <a:lnTo>
                    <a:pt x="163576" y="12700"/>
                  </a:lnTo>
                  <a:cubicBezTo>
                    <a:pt x="80264" y="12700"/>
                    <a:pt x="12700" y="80264"/>
                    <a:pt x="12700" y="163576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59412" y="2371725"/>
            <a:ext cx="420886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73379" y="2348954"/>
            <a:ext cx="3508325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0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Model Optimisation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73379" y="2908101"/>
            <a:ext cx="10416448" cy="4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Enhance model performance using hyperparameter tuning and additional features.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147569" y="4263181"/>
            <a:ext cx="841921" cy="38100"/>
            <a:chOff x="0" y="0"/>
            <a:chExt cx="1122562" cy="5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2553" cy="50800"/>
            </a:xfrm>
            <a:custGeom>
              <a:avLst/>
              <a:gdLst/>
              <a:ahLst/>
              <a:cxnLst/>
              <a:rect l="l" t="t" r="r" b="b"/>
              <a:pathLst>
                <a:path w="11225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7153" y="0"/>
                  </a:lnTo>
                  <a:cubicBezTo>
                    <a:pt x="1111123" y="0"/>
                    <a:pt x="1122553" y="11430"/>
                    <a:pt x="1122553" y="25400"/>
                  </a:cubicBezTo>
                  <a:cubicBezTo>
                    <a:pt x="1122553" y="39370"/>
                    <a:pt x="1111123" y="50800"/>
                    <a:pt x="10971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49429" y="3961805"/>
            <a:ext cx="641002" cy="641002"/>
            <a:chOff x="0" y="0"/>
            <a:chExt cx="854670" cy="854670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842010" cy="842010"/>
            </a:xfrm>
            <a:custGeom>
              <a:avLst/>
              <a:gdLst/>
              <a:ahLst/>
              <a:cxnLst/>
              <a:rect l="l" t="t" r="r" b="b"/>
              <a:pathLst>
                <a:path w="842010" h="842010">
                  <a:moveTo>
                    <a:pt x="0" y="157226"/>
                  </a:moveTo>
                  <a:cubicBezTo>
                    <a:pt x="0" y="70358"/>
                    <a:pt x="70358" y="0"/>
                    <a:pt x="157226" y="0"/>
                  </a:cubicBezTo>
                  <a:lnTo>
                    <a:pt x="684784" y="0"/>
                  </a:lnTo>
                  <a:cubicBezTo>
                    <a:pt x="771652" y="0"/>
                    <a:pt x="842010" y="70358"/>
                    <a:pt x="842010" y="157226"/>
                  </a:cubicBezTo>
                  <a:lnTo>
                    <a:pt x="842010" y="684784"/>
                  </a:lnTo>
                  <a:cubicBezTo>
                    <a:pt x="842010" y="771652"/>
                    <a:pt x="771652" y="842010"/>
                    <a:pt x="684784" y="842010"/>
                  </a:cubicBezTo>
                  <a:lnTo>
                    <a:pt x="157226" y="842010"/>
                  </a:lnTo>
                  <a:cubicBezTo>
                    <a:pt x="70358" y="842010"/>
                    <a:pt x="0" y="771652"/>
                    <a:pt x="0" y="684784"/>
                  </a:cubicBezTo>
                  <a:close/>
                </a:path>
              </a:pathLst>
            </a:custGeom>
            <a:solidFill>
              <a:srgbClr val="D9ED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854710" cy="854710"/>
            </a:xfrm>
            <a:custGeom>
              <a:avLst/>
              <a:gdLst/>
              <a:ahLst/>
              <a:cxnLst/>
              <a:rect l="l" t="t" r="r" b="b"/>
              <a:pathLst>
                <a:path w="854710" h="854710">
                  <a:moveTo>
                    <a:pt x="0" y="163576"/>
                  </a:moveTo>
                  <a:cubicBezTo>
                    <a:pt x="0" y="73152"/>
                    <a:pt x="73152" y="0"/>
                    <a:pt x="163576" y="0"/>
                  </a:cubicBezTo>
                  <a:lnTo>
                    <a:pt x="691134" y="0"/>
                  </a:lnTo>
                  <a:lnTo>
                    <a:pt x="691134" y="6350"/>
                  </a:lnTo>
                  <a:lnTo>
                    <a:pt x="691134" y="0"/>
                  </a:lnTo>
                  <a:lnTo>
                    <a:pt x="691134" y="6350"/>
                  </a:lnTo>
                  <a:lnTo>
                    <a:pt x="691134" y="0"/>
                  </a:lnTo>
                  <a:cubicBezTo>
                    <a:pt x="781431" y="0"/>
                    <a:pt x="854710" y="73152"/>
                    <a:pt x="854710" y="163576"/>
                  </a:cubicBezTo>
                  <a:lnTo>
                    <a:pt x="854710" y="691134"/>
                  </a:lnTo>
                  <a:lnTo>
                    <a:pt x="848360" y="691134"/>
                  </a:lnTo>
                  <a:lnTo>
                    <a:pt x="854710" y="691134"/>
                  </a:lnTo>
                  <a:cubicBezTo>
                    <a:pt x="854710" y="781431"/>
                    <a:pt x="781558" y="854710"/>
                    <a:pt x="691134" y="854710"/>
                  </a:cubicBezTo>
                  <a:lnTo>
                    <a:pt x="691134" y="848360"/>
                  </a:lnTo>
                  <a:lnTo>
                    <a:pt x="691134" y="854710"/>
                  </a:lnTo>
                  <a:lnTo>
                    <a:pt x="163576" y="854710"/>
                  </a:lnTo>
                  <a:lnTo>
                    <a:pt x="163576" y="848360"/>
                  </a:lnTo>
                  <a:lnTo>
                    <a:pt x="163576" y="854710"/>
                  </a:lnTo>
                  <a:cubicBezTo>
                    <a:pt x="73152" y="854710"/>
                    <a:pt x="0" y="781431"/>
                    <a:pt x="0" y="691134"/>
                  </a:cubicBezTo>
                  <a:lnTo>
                    <a:pt x="0" y="163576"/>
                  </a:lnTo>
                  <a:lnTo>
                    <a:pt x="6350" y="163576"/>
                  </a:lnTo>
                  <a:lnTo>
                    <a:pt x="0" y="163576"/>
                  </a:lnTo>
                  <a:moveTo>
                    <a:pt x="12700" y="163576"/>
                  </a:moveTo>
                  <a:lnTo>
                    <a:pt x="12700" y="691134"/>
                  </a:lnTo>
                  <a:lnTo>
                    <a:pt x="6350" y="691134"/>
                  </a:lnTo>
                  <a:lnTo>
                    <a:pt x="12700" y="691134"/>
                  </a:lnTo>
                  <a:cubicBezTo>
                    <a:pt x="12700" y="774446"/>
                    <a:pt x="80264" y="842010"/>
                    <a:pt x="163576" y="842010"/>
                  </a:cubicBezTo>
                  <a:lnTo>
                    <a:pt x="691134" y="842010"/>
                  </a:lnTo>
                  <a:cubicBezTo>
                    <a:pt x="774446" y="842010"/>
                    <a:pt x="842010" y="774446"/>
                    <a:pt x="842010" y="691134"/>
                  </a:cubicBezTo>
                  <a:lnTo>
                    <a:pt x="842010" y="163576"/>
                  </a:lnTo>
                  <a:lnTo>
                    <a:pt x="848360" y="163576"/>
                  </a:lnTo>
                  <a:lnTo>
                    <a:pt x="842010" y="163576"/>
                  </a:lnTo>
                  <a:cubicBezTo>
                    <a:pt x="842010" y="80264"/>
                    <a:pt x="774446" y="12700"/>
                    <a:pt x="691134" y="12700"/>
                  </a:cubicBezTo>
                  <a:lnTo>
                    <a:pt x="163576" y="12700"/>
                  </a:lnTo>
                  <a:lnTo>
                    <a:pt x="163576" y="6350"/>
                  </a:lnTo>
                  <a:lnTo>
                    <a:pt x="163576" y="12700"/>
                  </a:lnTo>
                  <a:cubicBezTo>
                    <a:pt x="80264" y="12700"/>
                    <a:pt x="12700" y="80264"/>
                    <a:pt x="12700" y="163576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659412" y="4057204"/>
            <a:ext cx="420886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73379" y="4034432"/>
            <a:ext cx="3508325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0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Role Expansion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73379" y="4593580"/>
            <a:ext cx="6425219" cy="4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Tailored dashboards for nurses and paramedics.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147569" y="6030144"/>
            <a:ext cx="841921" cy="38100"/>
            <a:chOff x="0" y="0"/>
            <a:chExt cx="1122562" cy="50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22553" cy="50800"/>
            </a:xfrm>
            <a:custGeom>
              <a:avLst/>
              <a:gdLst/>
              <a:ahLst/>
              <a:cxnLst/>
              <a:rect l="l" t="t" r="r" b="b"/>
              <a:pathLst>
                <a:path w="11225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7153" y="0"/>
                  </a:lnTo>
                  <a:cubicBezTo>
                    <a:pt x="1111123" y="0"/>
                    <a:pt x="1122553" y="11430"/>
                    <a:pt x="1122553" y="25400"/>
                  </a:cubicBezTo>
                  <a:cubicBezTo>
                    <a:pt x="1122553" y="39370"/>
                    <a:pt x="1111123" y="50800"/>
                    <a:pt x="10971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568479" y="5728692"/>
            <a:ext cx="641002" cy="641002"/>
            <a:chOff x="0" y="0"/>
            <a:chExt cx="854670" cy="854670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842010" cy="842010"/>
            </a:xfrm>
            <a:custGeom>
              <a:avLst/>
              <a:gdLst/>
              <a:ahLst/>
              <a:cxnLst/>
              <a:rect l="l" t="t" r="r" b="b"/>
              <a:pathLst>
                <a:path w="842010" h="842010">
                  <a:moveTo>
                    <a:pt x="0" y="157226"/>
                  </a:moveTo>
                  <a:cubicBezTo>
                    <a:pt x="0" y="70358"/>
                    <a:pt x="70358" y="0"/>
                    <a:pt x="157226" y="0"/>
                  </a:cubicBezTo>
                  <a:lnTo>
                    <a:pt x="684784" y="0"/>
                  </a:lnTo>
                  <a:cubicBezTo>
                    <a:pt x="771652" y="0"/>
                    <a:pt x="842010" y="70358"/>
                    <a:pt x="842010" y="157226"/>
                  </a:cubicBezTo>
                  <a:lnTo>
                    <a:pt x="842010" y="684784"/>
                  </a:lnTo>
                  <a:cubicBezTo>
                    <a:pt x="842010" y="771652"/>
                    <a:pt x="771652" y="842010"/>
                    <a:pt x="684784" y="842010"/>
                  </a:cubicBezTo>
                  <a:lnTo>
                    <a:pt x="157226" y="842010"/>
                  </a:lnTo>
                  <a:cubicBezTo>
                    <a:pt x="70358" y="842010"/>
                    <a:pt x="0" y="771652"/>
                    <a:pt x="0" y="684784"/>
                  </a:cubicBezTo>
                  <a:close/>
                </a:path>
              </a:pathLst>
            </a:custGeom>
            <a:solidFill>
              <a:srgbClr val="D9ED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854710" cy="854710"/>
            </a:xfrm>
            <a:custGeom>
              <a:avLst/>
              <a:gdLst/>
              <a:ahLst/>
              <a:cxnLst/>
              <a:rect l="l" t="t" r="r" b="b"/>
              <a:pathLst>
                <a:path w="854710" h="854710">
                  <a:moveTo>
                    <a:pt x="0" y="163576"/>
                  </a:moveTo>
                  <a:cubicBezTo>
                    <a:pt x="0" y="73152"/>
                    <a:pt x="73152" y="0"/>
                    <a:pt x="163576" y="0"/>
                  </a:cubicBezTo>
                  <a:lnTo>
                    <a:pt x="691134" y="0"/>
                  </a:lnTo>
                  <a:lnTo>
                    <a:pt x="691134" y="6350"/>
                  </a:lnTo>
                  <a:lnTo>
                    <a:pt x="691134" y="0"/>
                  </a:lnTo>
                  <a:lnTo>
                    <a:pt x="691134" y="6350"/>
                  </a:lnTo>
                  <a:lnTo>
                    <a:pt x="691134" y="0"/>
                  </a:lnTo>
                  <a:cubicBezTo>
                    <a:pt x="781431" y="0"/>
                    <a:pt x="854710" y="73152"/>
                    <a:pt x="854710" y="163576"/>
                  </a:cubicBezTo>
                  <a:lnTo>
                    <a:pt x="854710" y="691134"/>
                  </a:lnTo>
                  <a:lnTo>
                    <a:pt x="848360" y="691134"/>
                  </a:lnTo>
                  <a:lnTo>
                    <a:pt x="854710" y="691134"/>
                  </a:lnTo>
                  <a:cubicBezTo>
                    <a:pt x="854710" y="781431"/>
                    <a:pt x="781558" y="854710"/>
                    <a:pt x="691134" y="854710"/>
                  </a:cubicBezTo>
                  <a:lnTo>
                    <a:pt x="691134" y="848360"/>
                  </a:lnTo>
                  <a:lnTo>
                    <a:pt x="691134" y="854710"/>
                  </a:lnTo>
                  <a:lnTo>
                    <a:pt x="163576" y="854710"/>
                  </a:lnTo>
                  <a:lnTo>
                    <a:pt x="163576" y="848360"/>
                  </a:lnTo>
                  <a:lnTo>
                    <a:pt x="163576" y="854710"/>
                  </a:lnTo>
                  <a:cubicBezTo>
                    <a:pt x="73152" y="854710"/>
                    <a:pt x="0" y="781431"/>
                    <a:pt x="0" y="691134"/>
                  </a:cubicBezTo>
                  <a:lnTo>
                    <a:pt x="0" y="163576"/>
                  </a:lnTo>
                  <a:lnTo>
                    <a:pt x="6350" y="163576"/>
                  </a:lnTo>
                  <a:lnTo>
                    <a:pt x="0" y="163576"/>
                  </a:lnTo>
                  <a:moveTo>
                    <a:pt x="12700" y="163576"/>
                  </a:moveTo>
                  <a:lnTo>
                    <a:pt x="12700" y="691134"/>
                  </a:lnTo>
                  <a:lnTo>
                    <a:pt x="6350" y="691134"/>
                  </a:lnTo>
                  <a:lnTo>
                    <a:pt x="12700" y="691134"/>
                  </a:lnTo>
                  <a:cubicBezTo>
                    <a:pt x="12700" y="774446"/>
                    <a:pt x="80264" y="842010"/>
                    <a:pt x="163576" y="842010"/>
                  </a:cubicBezTo>
                  <a:lnTo>
                    <a:pt x="691134" y="842010"/>
                  </a:lnTo>
                  <a:cubicBezTo>
                    <a:pt x="774446" y="842010"/>
                    <a:pt x="842010" y="774446"/>
                    <a:pt x="842010" y="691134"/>
                  </a:cubicBezTo>
                  <a:lnTo>
                    <a:pt x="842010" y="163576"/>
                  </a:lnTo>
                  <a:lnTo>
                    <a:pt x="848360" y="163576"/>
                  </a:lnTo>
                  <a:lnTo>
                    <a:pt x="842010" y="163576"/>
                  </a:lnTo>
                  <a:cubicBezTo>
                    <a:pt x="842010" y="80264"/>
                    <a:pt x="774446" y="12700"/>
                    <a:pt x="691134" y="12700"/>
                  </a:cubicBezTo>
                  <a:lnTo>
                    <a:pt x="163576" y="12700"/>
                  </a:lnTo>
                  <a:lnTo>
                    <a:pt x="163576" y="6350"/>
                  </a:lnTo>
                  <a:lnTo>
                    <a:pt x="163576" y="12700"/>
                  </a:lnTo>
                  <a:cubicBezTo>
                    <a:pt x="80264" y="12700"/>
                    <a:pt x="12700" y="80264"/>
                    <a:pt x="12700" y="163576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659412" y="5843216"/>
            <a:ext cx="420886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73379" y="5782345"/>
            <a:ext cx="3508325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0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Accessibility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379" y="6396707"/>
            <a:ext cx="10032355" cy="4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Enhance accessibility for remote and under-resourced regions.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6147569" y="7936484"/>
            <a:ext cx="841921" cy="38100"/>
            <a:chOff x="0" y="0"/>
            <a:chExt cx="1122562" cy="50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22553" cy="50800"/>
            </a:xfrm>
            <a:custGeom>
              <a:avLst/>
              <a:gdLst/>
              <a:ahLst/>
              <a:cxnLst/>
              <a:rect l="l" t="t" r="r" b="b"/>
              <a:pathLst>
                <a:path w="1122553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97153" y="0"/>
                  </a:lnTo>
                  <a:cubicBezTo>
                    <a:pt x="1111123" y="0"/>
                    <a:pt x="1122553" y="11430"/>
                    <a:pt x="1122553" y="25400"/>
                  </a:cubicBezTo>
                  <a:cubicBezTo>
                    <a:pt x="1122553" y="39370"/>
                    <a:pt x="1111123" y="50800"/>
                    <a:pt x="1097153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549354" y="7635032"/>
            <a:ext cx="641002" cy="641002"/>
            <a:chOff x="0" y="0"/>
            <a:chExt cx="854670" cy="854670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842010" cy="842010"/>
            </a:xfrm>
            <a:custGeom>
              <a:avLst/>
              <a:gdLst/>
              <a:ahLst/>
              <a:cxnLst/>
              <a:rect l="l" t="t" r="r" b="b"/>
              <a:pathLst>
                <a:path w="842010" h="842010">
                  <a:moveTo>
                    <a:pt x="0" y="157226"/>
                  </a:moveTo>
                  <a:cubicBezTo>
                    <a:pt x="0" y="70358"/>
                    <a:pt x="70358" y="0"/>
                    <a:pt x="157226" y="0"/>
                  </a:cubicBezTo>
                  <a:lnTo>
                    <a:pt x="684784" y="0"/>
                  </a:lnTo>
                  <a:cubicBezTo>
                    <a:pt x="771652" y="0"/>
                    <a:pt x="842010" y="70358"/>
                    <a:pt x="842010" y="157226"/>
                  </a:cubicBezTo>
                  <a:lnTo>
                    <a:pt x="842010" y="684784"/>
                  </a:lnTo>
                  <a:cubicBezTo>
                    <a:pt x="842010" y="771652"/>
                    <a:pt x="771652" y="842010"/>
                    <a:pt x="684784" y="842010"/>
                  </a:cubicBezTo>
                  <a:lnTo>
                    <a:pt x="157226" y="842010"/>
                  </a:lnTo>
                  <a:cubicBezTo>
                    <a:pt x="70358" y="842010"/>
                    <a:pt x="0" y="771652"/>
                    <a:pt x="0" y="684784"/>
                  </a:cubicBezTo>
                  <a:close/>
                </a:path>
              </a:pathLst>
            </a:custGeom>
            <a:solidFill>
              <a:srgbClr val="D9ED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0" y="0"/>
              <a:ext cx="854710" cy="854710"/>
            </a:xfrm>
            <a:custGeom>
              <a:avLst/>
              <a:gdLst/>
              <a:ahLst/>
              <a:cxnLst/>
              <a:rect l="l" t="t" r="r" b="b"/>
              <a:pathLst>
                <a:path w="854710" h="854710">
                  <a:moveTo>
                    <a:pt x="0" y="163576"/>
                  </a:moveTo>
                  <a:cubicBezTo>
                    <a:pt x="0" y="73152"/>
                    <a:pt x="73152" y="0"/>
                    <a:pt x="163576" y="0"/>
                  </a:cubicBezTo>
                  <a:lnTo>
                    <a:pt x="691134" y="0"/>
                  </a:lnTo>
                  <a:lnTo>
                    <a:pt x="691134" y="6350"/>
                  </a:lnTo>
                  <a:lnTo>
                    <a:pt x="691134" y="0"/>
                  </a:lnTo>
                  <a:lnTo>
                    <a:pt x="691134" y="6350"/>
                  </a:lnTo>
                  <a:lnTo>
                    <a:pt x="691134" y="0"/>
                  </a:lnTo>
                  <a:cubicBezTo>
                    <a:pt x="781431" y="0"/>
                    <a:pt x="854710" y="73152"/>
                    <a:pt x="854710" y="163576"/>
                  </a:cubicBezTo>
                  <a:lnTo>
                    <a:pt x="854710" y="691134"/>
                  </a:lnTo>
                  <a:lnTo>
                    <a:pt x="848360" y="691134"/>
                  </a:lnTo>
                  <a:lnTo>
                    <a:pt x="854710" y="691134"/>
                  </a:lnTo>
                  <a:cubicBezTo>
                    <a:pt x="854710" y="781431"/>
                    <a:pt x="781558" y="854710"/>
                    <a:pt x="691134" y="854710"/>
                  </a:cubicBezTo>
                  <a:lnTo>
                    <a:pt x="691134" y="848360"/>
                  </a:lnTo>
                  <a:lnTo>
                    <a:pt x="691134" y="854710"/>
                  </a:lnTo>
                  <a:lnTo>
                    <a:pt x="163576" y="854710"/>
                  </a:lnTo>
                  <a:lnTo>
                    <a:pt x="163576" y="848360"/>
                  </a:lnTo>
                  <a:lnTo>
                    <a:pt x="163576" y="854710"/>
                  </a:lnTo>
                  <a:cubicBezTo>
                    <a:pt x="73152" y="854710"/>
                    <a:pt x="0" y="781431"/>
                    <a:pt x="0" y="691134"/>
                  </a:cubicBezTo>
                  <a:lnTo>
                    <a:pt x="0" y="163576"/>
                  </a:lnTo>
                  <a:lnTo>
                    <a:pt x="6350" y="163576"/>
                  </a:lnTo>
                  <a:lnTo>
                    <a:pt x="0" y="163576"/>
                  </a:lnTo>
                  <a:moveTo>
                    <a:pt x="12700" y="163576"/>
                  </a:moveTo>
                  <a:lnTo>
                    <a:pt x="12700" y="691134"/>
                  </a:lnTo>
                  <a:lnTo>
                    <a:pt x="6350" y="691134"/>
                  </a:lnTo>
                  <a:lnTo>
                    <a:pt x="12700" y="691134"/>
                  </a:lnTo>
                  <a:cubicBezTo>
                    <a:pt x="12700" y="774446"/>
                    <a:pt x="80264" y="842010"/>
                    <a:pt x="163576" y="842010"/>
                  </a:cubicBezTo>
                  <a:lnTo>
                    <a:pt x="691134" y="842010"/>
                  </a:lnTo>
                  <a:cubicBezTo>
                    <a:pt x="774446" y="842010"/>
                    <a:pt x="842010" y="774446"/>
                    <a:pt x="842010" y="691134"/>
                  </a:cubicBezTo>
                  <a:lnTo>
                    <a:pt x="842010" y="163576"/>
                  </a:lnTo>
                  <a:lnTo>
                    <a:pt x="848360" y="163576"/>
                  </a:lnTo>
                  <a:lnTo>
                    <a:pt x="842010" y="163576"/>
                  </a:lnTo>
                  <a:cubicBezTo>
                    <a:pt x="842010" y="80264"/>
                    <a:pt x="774446" y="12700"/>
                    <a:pt x="691134" y="12700"/>
                  </a:cubicBezTo>
                  <a:lnTo>
                    <a:pt x="163576" y="12700"/>
                  </a:lnTo>
                  <a:lnTo>
                    <a:pt x="163576" y="6350"/>
                  </a:lnTo>
                  <a:lnTo>
                    <a:pt x="163576" y="12700"/>
                  </a:lnTo>
                  <a:cubicBezTo>
                    <a:pt x="80264" y="12700"/>
                    <a:pt x="12700" y="80264"/>
                    <a:pt x="12700" y="163576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5659412" y="7730506"/>
            <a:ext cx="420886" cy="4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273379" y="7707735"/>
            <a:ext cx="3508325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0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Open Source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273379" y="8317632"/>
            <a:ext cx="10600145" cy="40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Open-source release to support adoption by public healthcare systems worldwide.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399506" y="9438901"/>
            <a:ext cx="2126494" cy="25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143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Harshank</a:t>
            </a:r>
            <a:r>
              <a:rPr lang="en-US" sz="143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(124115817)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45219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69044" y="2628797"/>
            <a:ext cx="7088237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0400" y="4172683"/>
            <a:ext cx="9445526" cy="1894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6"/>
              </a:lnSpc>
            </a:pPr>
            <a:r>
              <a:rPr lang="en-US" sz="598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"Empowering Emergency Care with Data &amp; Analytics"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0400" y="7834437"/>
            <a:ext cx="9445526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Group 3 – We welcome your questions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63219" y="9822995"/>
            <a:ext cx="5610002" cy="266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143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Presented by </a:t>
            </a:r>
            <a:r>
              <a:rPr lang="en-US" sz="143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Harshank</a:t>
            </a:r>
            <a:r>
              <a:rPr lang="en-US" sz="143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(124115817) on behalf of the team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179462"/>
            <a:ext cx="1290012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Problem Statement &amp; Sustainable Goals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3632" y="2896791"/>
            <a:ext cx="6884491" cy="82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Overcrowded emergency departments cause delayed critical care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13632" y="4420492"/>
            <a:ext cx="6884491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Manual prioritisation lacks accuracy and consistency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3632" y="5625405"/>
            <a:ext cx="6884491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Our solution automates triage severity prediction to improve patient outcomes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279320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Aligned SDGs: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99401" y="3593157"/>
            <a:ext cx="708720" cy="708720"/>
            <a:chOff x="0" y="0"/>
            <a:chExt cx="944960" cy="9449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99401" y="461813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SDG 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99401" y="5306466"/>
            <a:ext cx="7805886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Good Health &amp; Wellbeing (Target 3.8)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499401" y="6516589"/>
            <a:ext cx="708720" cy="708720"/>
            <a:chOff x="0" y="0"/>
            <a:chExt cx="944960" cy="9449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499401" y="7541567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SDG 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99401" y="8229897"/>
            <a:ext cx="7805886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Industry, Innovation &amp; Infrastructure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13632" y="9363247"/>
            <a:ext cx="2048768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143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Sai Nikhil  (124107966)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7475" y="3257699"/>
            <a:ext cx="9611766" cy="4195316"/>
            <a:chOff x="0" y="0"/>
            <a:chExt cx="12815688" cy="55937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15825" cy="5593842"/>
            </a:xfrm>
            <a:custGeom>
              <a:avLst/>
              <a:gdLst/>
              <a:ahLst/>
              <a:cxnLst/>
              <a:rect l="l" t="t" r="r" b="b"/>
              <a:pathLst>
                <a:path w="12815825" h="5593842">
                  <a:moveTo>
                    <a:pt x="0" y="109601"/>
                  </a:moveTo>
                  <a:cubicBezTo>
                    <a:pt x="0" y="49022"/>
                    <a:pt x="49149" y="0"/>
                    <a:pt x="109728" y="0"/>
                  </a:cubicBezTo>
                  <a:lnTo>
                    <a:pt x="12706097" y="0"/>
                  </a:lnTo>
                  <a:lnTo>
                    <a:pt x="12706097" y="6350"/>
                  </a:lnTo>
                  <a:lnTo>
                    <a:pt x="12706097" y="0"/>
                  </a:lnTo>
                  <a:cubicBezTo>
                    <a:pt x="12766675" y="0"/>
                    <a:pt x="12815825" y="49022"/>
                    <a:pt x="12815825" y="109601"/>
                  </a:cubicBezTo>
                  <a:lnTo>
                    <a:pt x="12809475" y="109601"/>
                  </a:lnTo>
                  <a:lnTo>
                    <a:pt x="12815825" y="109601"/>
                  </a:lnTo>
                  <a:lnTo>
                    <a:pt x="12815825" y="5484241"/>
                  </a:lnTo>
                  <a:lnTo>
                    <a:pt x="12809475" y="5484241"/>
                  </a:lnTo>
                  <a:lnTo>
                    <a:pt x="12815825" y="5484241"/>
                  </a:lnTo>
                  <a:cubicBezTo>
                    <a:pt x="12815825" y="5544693"/>
                    <a:pt x="12766675" y="5593842"/>
                    <a:pt x="12706097" y="5593842"/>
                  </a:cubicBezTo>
                  <a:lnTo>
                    <a:pt x="12706097" y="5587492"/>
                  </a:lnTo>
                  <a:lnTo>
                    <a:pt x="12706097" y="5593842"/>
                  </a:lnTo>
                  <a:lnTo>
                    <a:pt x="109728" y="5593842"/>
                  </a:lnTo>
                  <a:lnTo>
                    <a:pt x="109728" y="5587492"/>
                  </a:lnTo>
                  <a:lnTo>
                    <a:pt x="109728" y="5593842"/>
                  </a:lnTo>
                  <a:cubicBezTo>
                    <a:pt x="49149" y="5593842"/>
                    <a:pt x="0" y="5544820"/>
                    <a:pt x="0" y="5484241"/>
                  </a:cubicBezTo>
                  <a:lnTo>
                    <a:pt x="0" y="109601"/>
                  </a:lnTo>
                  <a:lnTo>
                    <a:pt x="6350" y="109601"/>
                  </a:lnTo>
                  <a:lnTo>
                    <a:pt x="0" y="109601"/>
                  </a:lnTo>
                  <a:moveTo>
                    <a:pt x="12700" y="109601"/>
                  </a:moveTo>
                  <a:lnTo>
                    <a:pt x="12700" y="5484241"/>
                  </a:lnTo>
                  <a:lnTo>
                    <a:pt x="6350" y="5484241"/>
                  </a:lnTo>
                  <a:lnTo>
                    <a:pt x="12700" y="5484241"/>
                  </a:lnTo>
                  <a:cubicBezTo>
                    <a:pt x="12700" y="5537708"/>
                    <a:pt x="56134" y="5581142"/>
                    <a:pt x="109728" y="5581142"/>
                  </a:cubicBezTo>
                  <a:lnTo>
                    <a:pt x="12706097" y="5581142"/>
                  </a:lnTo>
                  <a:cubicBezTo>
                    <a:pt x="12759690" y="5581142"/>
                    <a:pt x="12803125" y="5537835"/>
                    <a:pt x="12803125" y="5484241"/>
                  </a:cubicBezTo>
                  <a:lnTo>
                    <a:pt x="12803125" y="109601"/>
                  </a:lnTo>
                  <a:cubicBezTo>
                    <a:pt x="12803125" y="56134"/>
                    <a:pt x="12759690" y="12700"/>
                    <a:pt x="12706097" y="12700"/>
                  </a:cubicBezTo>
                  <a:lnTo>
                    <a:pt x="109728" y="12700"/>
                  </a:lnTo>
                  <a:lnTo>
                    <a:pt x="109728" y="6350"/>
                  </a:lnTo>
                  <a:lnTo>
                    <a:pt x="109728" y="12700"/>
                  </a:lnTo>
                  <a:cubicBezTo>
                    <a:pt x="56134" y="12700"/>
                    <a:pt x="12700" y="56007"/>
                    <a:pt x="12700" y="109601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1762" y="3271986"/>
            <a:ext cx="9583191" cy="516285"/>
            <a:chOff x="0" y="0"/>
            <a:chExt cx="12777588" cy="6883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77597" cy="688340"/>
            </a:xfrm>
            <a:custGeom>
              <a:avLst/>
              <a:gdLst/>
              <a:ahLst/>
              <a:cxnLst/>
              <a:rect l="l" t="t" r="r" b="b"/>
              <a:pathLst>
                <a:path w="12777597" h="688340">
                  <a:moveTo>
                    <a:pt x="0" y="0"/>
                  </a:moveTo>
                  <a:lnTo>
                    <a:pt x="12777597" y="0"/>
                  </a:lnTo>
                  <a:lnTo>
                    <a:pt x="12777597" y="688340"/>
                  </a:lnTo>
                  <a:lnTo>
                    <a:pt x="0" y="68834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1762" y="3788271"/>
            <a:ext cx="9583191" cy="792659"/>
            <a:chOff x="0" y="0"/>
            <a:chExt cx="12777588" cy="10568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77597" cy="1056894"/>
            </a:xfrm>
            <a:custGeom>
              <a:avLst/>
              <a:gdLst/>
              <a:ahLst/>
              <a:cxnLst/>
              <a:rect l="l" t="t" r="r" b="b"/>
              <a:pathLst>
                <a:path w="12777597" h="1056894">
                  <a:moveTo>
                    <a:pt x="0" y="0"/>
                  </a:moveTo>
                  <a:lnTo>
                    <a:pt x="12777597" y="0"/>
                  </a:lnTo>
                  <a:lnTo>
                    <a:pt x="12777597" y="1056894"/>
                  </a:lnTo>
                  <a:lnTo>
                    <a:pt x="0" y="10568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1762" y="4580930"/>
            <a:ext cx="9583191" cy="792659"/>
            <a:chOff x="0" y="0"/>
            <a:chExt cx="12777588" cy="10568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77597" cy="1056894"/>
            </a:xfrm>
            <a:custGeom>
              <a:avLst/>
              <a:gdLst/>
              <a:ahLst/>
              <a:cxnLst/>
              <a:rect l="l" t="t" r="r" b="b"/>
              <a:pathLst>
                <a:path w="12777597" h="1056894">
                  <a:moveTo>
                    <a:pt x="0" y="0"/>
                  </a:moveTo>
                  <a:lnTo>
                    <a:pt x="12777597" y="0"/>
                  </a:lnTo>
                  <a:lnTo>
                    <a:pt x="12777597" y="1056894"/>
                  </a:lnTo>
                  <a:lnTo>
                    <a:pt x="0" y="105689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762" y="5373589"/>
            <a:ext cx="9583191" cy="516285"/>
            <a:chOff x="0" y="0"/>
            <a:chExt cx="12777588" cy="68838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77597" cy="688340"/>
            </a:xfrm>
            <a:custGeom>
              <a:avLst/>
              <a:gdLst/>
              <a:ahLst/>
              <a:cxnLst/>
              <a:rect l="l" t="t" r="r" b="b"/>
              <a:pathLst>
                <a:path w="12777597" h="688340">
                  <a:moveTo>
                    <a:pt x="0" y="0"/>
                  </a:moveTo>
                  <a:lnTo>
                    <a:pt x="12777597" y="0"/>
                  </a:lnTo>
                  <a:lnTo>
                    <a:pt x="12777597" y="688340"/>
                  </a:lnTo>
                  <a:lnTo>
                    <a:pt x="0" y="688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1762" y="5889872"/>
            <a:ext cx="9583191" cy="516285"/>
            <a:chOff x="0" y="0"/>
            <a:chExt cx="12777588" cy="6883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777597" cy="688340"/>
            </a:xfrm>
            <a:custGeom>
              <a:avLst/>
              <a:gdLst/>
              <a:ahLst/>
              <a:cxnLst/>
              <a:rect l="l" t="t" r="r" b="b"/>
              <a:pathLst>
                <a:path w="12777597" h="688340">
                  <a:moveTo>
                    <a:pt x="0" y="0"/>
                  </a:moveTo>
                  <a:lnTo>
                    <a:pt x="12777597" y="0"/>
                  </a:lnTo>
                  <a:lnTo>
                    <a:pt x="12777597" y="688340"/>
                  </a:lnTo>
                  <a:lnTo>
                    <a:pt x="0" y="68834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762" y="6406158"/>
            <a:ext cx="9583191" cy="516285"/>
            <a:chOff x="0" y="0"/>
            <a:chExt cx="12777588" cy="68838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777597" cy="688340"/>
            </a:xfrm>
            <a:custGeom>
              <a:avLst/>
              <a:gdLst/>
              <a:ahLst/>
              <a:cxnLst/>
              <a:rect l="l" t="t" r="r" b="b"/>
              <a:pathLst>
                <a:path w="12777597" h="688340">
                  <a:moveTo>
                    <a:pt x="0" y="0"/>
                  </a:moveTo>
                  <a:lnTo>
                    <a:pt x="12777597" y="0"/>
                  </a:lnTo>
                  <a:lnTo>
                    <a:pt x="12777597" y="688340"/>
                  </a:lnTo>
                  <a:lnTo>
                    <a:pt x="0" y="688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1762" y="6922442"/>
            <a:ext cx="9583191" cy="516285"/>
            <a:chOff x="0" y="0"/>
            <a:chExt cx="12777588" cy="68838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777597" cy="688340"/>
            </a:xfrm>
            <a:custGeom>
              <a:avLst/>
              <a:gdLst/>
              <a:ahLst/>
              <a:cxnLst/>
              <a:rect l="l" t="t" r="r" b="b"/>
              <a:pathLst>
                <a:path w="12777597" h="688340">
                  <a:moveTo>
                    <a:pt x="0" y="0"/>
                  </a:moveTo>
                  <a:lnTo>
                    <a:pt x="12777597" y="0"/>
                  </a:lnTo>
                  <a:lnTo>
                    <a:pt x="12777597" y="688340"/>
                  </a:lnTo>
                  <a:lnTo>
                    <a:pt x="0" y="68834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82316" y="124056"/>
            <a:ext cx="3424900" cy="9585457"/>
          </a:xfrm>
          <a:custGeom>
            <a:avLst/>
            <a:gdLst/>
            <a:ahLst/>
            <a:cxnLst/>
            <a:rect l="l" t="t" r="r" b="b"/>
            <a:pathLst>
              <a:path w="3424900" h="9585457">
                <a:moveTo>
                  <a:pt x="0" y="0"/>
                </a:moveTo>
                <a:lnTo>
                  <a:pt x="3424901" y="0"/>
                </a:lnTo>
                <a:lnTo>
                  <a:pt x="3424901" y="9585458"/>
                </a:lnTo>
                <a:lnTo>
                  <a:pt x="0" y="9585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84" r="-6480" b="-2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992238" y="2164705"/>
            <a:ext cx="7250757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Datasets Used for Triage Analytics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6458" y="3344316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Dataset Name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86906" y="3344316"/>
            <a:ext cx="2017662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Description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82592" y="3344316"/>
            <a:ext cx="2017662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Records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78279" y="3344316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 b="1">
                <a:solidFill>
                  <a:srgbClr val="384653"/>
                </a:solidFill>
                <a:latin typeface="Roboto Bold"/>
                <a:ea typeface="Roboto Bold"/>
                <a:cs typeface="Roboto Bold"/>
                <a:sym typeface="Roboto Bold"/>
              </a:rPr>
              <a:t>Key Columns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6458" y="3860601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edstays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86906" y="3860601"/>
            <a:ext cx="2017662" cy="60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ED admission &amp; stay info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85569" y="3860601"/>
            <a:ext cx="2017662" cy="2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222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78279" y="3860601"/>
            <a:ext cx="2022425" cy="600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subject_id, stay_id, intime, outtime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6458" y="4653260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vitalsign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586906" y="4653260"/>
            <a:ext cx="2017662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Vitals measured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82592" y="4653260"/>
            <a:ext cx="2017662" cy="2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1,038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378279" y="4653260"/>
            <a:ext cx="2022425" cy="60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charttime, heartrate, sbp, dbp, temp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6458" y="5445919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medrecon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586906" y="5445919"/>
            <a:ext cx="2017662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Medication records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82592" y="5445919"/>
            <a:ext cx="2017662" cy="2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2,764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78279" y="5445919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charttime, med_name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6458" y="5962204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triage3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586906" y="5962204"/>
            <a:ext cx="2017662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Triage complaints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982592" y="5962204"/>
            <a:ext cx="2017662" cy="2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222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378279" y="5962204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chiefcomplaint, acuity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86458" y="6478489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pyxis3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586906" y="6478489"/>
            <a:ext cx="2017662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Medication dispensing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82592" y="6478489"/>
            <a:ext cx="2017662" cy="2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1,082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378279" y="6478489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charttime, med_name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83481" y="6970291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diagnosis3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586906" y="6994772"/>
            <a:ext cx="2017662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Diagnosis codes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982592" y="6994772"/>
            <a:ext cx="2017662" cy="26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545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378279" y="6994772"/>
            <a:ext cx="2022425" cy="3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icd_code, long_title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92237" y="7815263"/>
            <a:ext cx="11016176" cy="56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7"/>
              </a:lnSpc>
            </a:pPr>
            <a:r>
              <a:rPr lang="en-US" sz="1524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Data sourced from MIMIC-IV demo datasets; cleaned, merged, and balanced for model training. Final merged dataset contained 285,418 rows due to many-to-many joins across vitals, medications, triage, and diagnosis data.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839959" y="9922111"/>
            <a:ext cx="3109615" cy="194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6"/>
              </a:lnSpc>
              <a:spcBef>
                <a:spcPct val="0"/>
              </a:spcBef>
            </a:pPr>
            <a:r>
              <a:rPr lang="en-US" sz="108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Figure: End-to-end data cleaning &amp; merge workflow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87474" y="9385935"/>
            <a:ext cx="2218431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143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Sai Nikhil (124107966)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34192" y="8633460"/>
            <a:ext cx="6994400" cy="27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sz="152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Link of datset: </a:t>
            </a:r>
            <a:r>
              <a:rPr lang="en-US" sz="152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 tooltip="https://physionet.org/content/mimic-iv-ed-demo/2.2/"/>
              </a:rPr>
              <a:t>https://physionet.org/content/mimic-iv-ed-demo/2.2/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087100" y="0"/>
            <a:ext cx="7200900" cy="10287000"/>
            <a:chOff x="0" y="0"/>
            <a:chExt cx="96012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601200" cy="13716000"/>
            </a:xfrm>
            <a:custGeom>
              <a:avLst/>
              <a:gdLst/>
              <a:ahLst/>
              <a:cxnLst/>
              <a:rect l="l" t="t" r="r" b="b"/>
              <a:pathLst>
                <a:path w="9601200" h="13716000">
                  <a:moveTo>
                    <a:pt x="0" y="0"/>
                  </a:moveTo>
                  <a:lnTo>
                    <a:pt x="9601200" y="0"/>
                  </a:lnTo>
                  <a:lnTo>
                    <a:pt x="96012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1177826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Business Value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92238" y="2546151"/>
            <a:ext cx="708720" cy="708720"/>
            <a:chOff x="0" y="0"/>
            <a:chExt cx="944960" cy="94496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2238" y="35711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For Doctors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4146054"/>
            <a:ext cx="4545509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Immediate visibility on critical patients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892105" y="2546151"/>
            <a:ext cx="708720" cy="708720"/>
            <a:chOff x="0" y="0"/>
            <a:chExt cx="944960" cy="94496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4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892105" y="3571131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For Admins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92105" y="4146054"/>
            <a:ext cx="4545658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Efficient queue management reduces chaos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992238" y="5781377"/>
            <a:ext cx="708720" cy="708720"/>
            <a:chOff x="0" y="0"/>
            <a:chExt cx="944960" cy="944960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4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92238" y="680635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For Patients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2238" y="7381280"/>
            <a:ext cx="4545509" cy="926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Faster care, reduced anxiety, improved trust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2238" y="8550622"/>
            <a:ext cx="9445526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Supports data-driven decision-making and efficient resource allocation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36" y="9546945"/>
            <a:ext cx="1979563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143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Sai Nikhil (124107966)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2088504" y="880006"/>
            <a:ext cx="14110991" cy="8526989"/>
          </a:xfrm>
          <a:custGeom>
            <a:avLst/>
            <a:gdLst/>
            <a:ahLst/>
            <a:cxnLst/>
            <a:rect l="l" t="t" r="r" b="b"/>
            <a:pathLst>
              <a:path w="14110991" h="8526989">
                <a:moveTo>
                  <a:pt x="0" y="0"/>
                </a:moveTo>
                <a:lnTo>
                  <a:pt x="14110992" y="0"/>
                </a:lnTo>
                <a:lnTo>
                  <a:pt x="14110992" y="8526988"/>
                </a:lnTo>
                <a:lnTo>
                  <a:pt x="0" y="8526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7" t="-1494" r="-6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17806" y="82122"/>
            <a:ext cx="13852388" cy="66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0"/>
              </a:lnSpc>
            </a:pPr>
            <a:r>
              <a:rPr lang="en-US" sz="4050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Data Value Map – Project Lifecycle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6600" y="9807757"/>
            <a:ext cx="2454400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1437" dirty="0">
                <a:solidFill>
                  <a:srgbClr val="2E3C4E"/>
                </a:solidFill>
                <a:latin typeface="Roboto"/>
                <a:ea typeface="Roboto"/>
                <a:cs typeface="Roboto"/>
                <a:sym typeface="Roboto"/>
              </a:rPr>
              <a:t>Sai Nikhil (124107966)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78702" y="1819721"/>
            <a:ext cx="197941" cy="1151930"/>
            <a:chOff x="0" y="0"/>
            <a:chExt cx="263922" cy="1535907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251206" cy="1523238"/>
            </a:xfrm>
            <a:custGeom>
              <a:avLst/>
              <a:gdLst/>
              <a:ahLst/>
              <a:cxnLst/>
              <a:rect l="l" t="t" r="r" b="b"/>
              <a:pathLst>
                <a:path w="251206" h="1523238">
                  <a:moveTo>
                    <a:pt x="0" y="109982"/>
                  </a:moveTo>
                  <a:cubicBezTo>
                    <a:pt x="0" y="49276"/>
                    <a:pt x="47244" y="0"/>
                    <a:pt x="105537" y="0"/>
                  </a:cubicBezTo>
                  <a:lnTo>
                    <a:pt x="145669" y="0"/>
                  </a:lnTo>
                  <a:cubicBezTo>
                    <a:pt x="203962" y="0"/>
                    <a:pt x="251206" y="49276"/>
                    <a:pt x="251206" y="109982"/>
                  </a:cubicBezTo>
                  <a:lnTo>
                    <a:pt x="251206" y="1413256"/>
                  </a:lnTo>
                  <a:cubicBezTo>
                    <a:pt x="251206" y="1473962"/>
                    <a:pt x="203962" y="1523238"/>
                    <a:pt x="145669" y="1523238"/>
                  </a:cubicBezTo>
                  <a:lnTo>
                    <a:pt x="105537" y="1523238"/>
                  </a:lnTo>
                  <a:cubicBezTo>
                    <a:pt x="47244" y="1523238"/>
                    <a:pt x="0" y="1473962"/>
                    <a:pt x="0" y="1413256"/>
                  </a:cubicBezTo>
                  <a:close/>
                </a:path>
              </a:pathLst>
            </a:custGeom>
            <a:solidFill>
              <a:srgbClr val="D9ED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263906" cy="1535938"/>
            </a:xfrm>
            <a:custGeom>
              <a:avLst/>
              <a:gdLst/>
              <a:ahLst/>
              <a:cxnLst/>
              <a:rect l="l" t="t" r="r" b="b"/>
              <a:pathLst>
                <a:path w="263906" h="1535938">
                  <a:moveTo>
                    <a:pt x="0" y="116332"/>
                  </a:moveTo>
                  <a:cubicBezTo>
                    <a:pt x="0" y="52324"/>
                    <a:pt x="49911" y="0"/>
                    <a:pt x="111887" y="0"/>
                  </a:cubicBezTo>
                  <a:lnTo>
                    <a:pt x="152019" y="0"/>
                  </a:lnTo>
                  <a:lnTo>
                    <a:pt x="152019" y="6350"/>
                  </a:lnTo>
                  <a:lnTo>
                    <a:pt x="152019" y="0"/>
                  </a:lnTo>
                  <a:cubicBezTo>
                    <a:pt x="214122" y="0"/>
                    <a:pt x="263906" y="52324"/>
                    <a:pt x="263906" y="116332"/>
                  </a:cubicBezTo>
                  <a:lnTo>
                    <a:pt x="263906" y="1419606"/>
                  </a:lnTo>
                  <a:lnTo>
                    <a:pt x="257556" y="1419606"/>
                  </a:lnTo>
                  <a:lnTo>
                    <a:pt x="263906" y="1419606"/>
                  </a:lnTo>
                  <a:cubicBezTo>
                    <a:pt x="263906" y="1483614"/>
                    <a:pt x="213995" y="1535938"/>
                    <a:pt x="152019" y="1535938"/>
                  </a:cubicBezTo>
                  <a:lnTo>
                    <a:pt x="152019" y="1529588"/>
                  </a:lnTo>
                  <a:lnTo>
                    <a:pt x="152019" y="1535938"/>
                  </a:lnTo>
                  <a:lnTo>
                    <a:pt x="111887" y="1535938"/>
                  </a:lnTo>
                  <a:lnTo>
                    <a:pt x="111887" y="1529588"/>
                  </a:lnTo>
                  <a:lnTo>
                    <a:pt x="111887" y="1535938"/>
                  </a:lnTo>
                  <a:cubicBezTo>
                    <a:pt x="49784" y="1535938"/>
                    <a:pt x="0" y="1483614"/>
                    <a:pt x="0" y="1419606"/>
                  </a:cubicBezTo>
                  <a:lnTo>
                    <a:pt x="0" y="116332"/>
                  </a:lnTo>
                  <a:lnTo>
                    <a:pt x="6350" y="116332"/>
                  </a:lnTo>
                  <a:lnTo>
                    <a:pt x="0" y="116332"/>
                  </a:lnTo>
                  <a:moveTo>
                    <a:pt x="12700" y="116332"/>
                  </a:moveTo>
                  <a:lnTo>
                    <a:pt x="12700" y="1419606"/>
                  </a:lnTo>
                  <a:lnTo>
                    <a:pt x="6350" y="1419606"/>
                  </a:lnTo>
                  <a:lnTo>
                    <a:pt x="12700" y="1419606"/>
                  </a:lnTo>
                  <a:cubicBezTo>
                    <a:pt x="12700" y="1477137"/>
                    <a:pt x="57404" y="1523238"/>
                    <a:pt x="111887" y="1523238"/>
                  </a:cubicBezTo>
                  <a:lnTo>
                    <a:pt x="152019" y="1523238"/>
                  </a:lnTo>
                  <a:cubicBezTo>
                    <a:pt x="206629" y="1523238"/>
                    <a:pt x="251206" y="1477137"/>
                    <a:pt x="251206" y="1419606"/>
                  </a:cubicBezTo>
                  <a:lnTo>
                    <a:pt x="251206" y="116332"/>
                  </a:lnTo>
                  <a:lnTo>
                    <a:pt x="257556" y="116332"/>
                  </a:lnTo>
                  <a:lnTo>
                    <a:pt x="251206" y="116332"/>
                  </a:lnTo>
                  <a:cubicBezTo>
                    <a:pt x="251206" y="58801"/>
                    <a:pt x="206502" y="12700"/>
                    <a:pt x="152019" y="12700"/>
                  </a:cubicBezTo>
                  <a:lnTo>
                    <a:pt x="111887" y="12700"/>
                  </a:lnTo>
                  <a:lnTo>
                    <a:pt x="111887" y="6350"/>
                  </a:lnTo>
                  <a:lnTo>
                    <a:pt x="111887" y="12700"/>
                  </a:lnTo>
                  <a:cubicBezTo>
                    <a:pt x="57404" y="12700"/>
                    <a:pt x="12700" y="58801"/>
                    <a:pt x="12700" y="116332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661475" y="3103512"/>
            <a:ext cx="197941" cy="1151930"/>
            <a:chOff x="0" y="0"/>
            <a:chExt cx="263922" cy="153590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251206" cy="1523238"/>
            </a:xfrm>
            <a:custGeom>
              <a:avLst/>
              <a:gdLst/>
              <a:ahLst/>
              <a:cxnLst/>
              <a:rect l="l" t="t" r="r" b="b"/>
              <a:pathLst>
                <a:path w="251206" h="1523238">
                  <a:moveTo>
                    <a:pt x="0" y="109982"/>
                  </a:moveTo>
                  <a:cubicBezTo>
                    <a:pt x="0" y="49276"/>
                    <a:pt x="47244" y="0"/>
                    <a:pt x="105537" y="0"/>
                  </a:cubicBezTo>
                  <a:lnTo>
                    <a:pt x="145669" y="0"/>
                  </a:lnTo>
                  <a:cubicBezTo>
                    <a:pt x="203962" y="0"/>
                    <a:pt x="251206" y="49276"/>
                    <a:pt x="251206" y="109982"/>
                  </a:cubicBezTo>
                  <a:lnTo>
                    <a:pt x="251206" y="1413256"/>
                  </a:lnTo>
                  <a:cubicBezTo>
                    <a:pt x="251206" y="1473962"/>
                    <a:pt x="203962" y="1523238"/>
                    <a:pt x="145669" y="1523238"/>
                  </a:cubicBezTo>
                  <a:lnTo>
                    <a:pt x="105537" y="1523238"/>
                  </a:lnTo>
                  <a:cubicBezTo>
                    <a:pt x="47244" y="1523238"/>
                    <a:pt x="0" y="1473962"/>
                    <a:pt x="0" y="1413256"/>
                  </a:cubicBezTo>
                  <a:close/>
                </a:path>
              </a:pathLst>
            </a:custGeom>
            <a:solidFill>
              <a:srgbClr val="D9ED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263906" cy="1535938"/>
            </a:xfrm>
            <a:custGeom>
              <a:avLst/>
              <a:gdLst/>
              <a:ahLst/>
              <a:cxnLst/>
              <a:rect l="l" t="t" r="r" b="b"/>
              <a:pathLst>
                <a:path w="263906" h="1535938">
                  <a:moveTo>
                    <a:pt x="0" y="116332"/>
                  </a:moveTo>
                  <a:cubicBezTo>
                    <a:pt x="0" y="52324"/>
                    <a:pt x="49911" y="0"/>
                    <a:pt x="111887" y="0"/>
                  </a:cubicBezTo>
                  <a:lnTo>
                    <a:pt x="152019" y="0"/>
                  </a:lnTo>
                  <a:lnTo>
                    <a:pt x="152019" y="6350"/>
                  </a:lnTo>
                  <a:lnTo>
                    <a:pt x="152019" y="0"/>
                  </a:lnTo>
                  <a:cubicBezTo>
                    <a:pt x="214122" y="0"/>
                    <a:pt x="263906" y="52324"/>
                    <a:pt x="263906" y="116332"/>
                  </a:cubicBezTo>
                  <a:lnTo>
                    <a:pt x="263906" y="1419606"/>
                  </a:lnTo>
                  <a:lnTo>
                    <a:pt x="257556" y="1419606"/>
                  </a:lnTo>
                  <a:lnTo>
                    <a:pt x="263906" y="1419606"/>
                  </a:lnTo>
                  <a:cubicBezTo>
                    <a:pt x="263906" y="1483614"/>
                    <a:pt x="213995" y="1535938"/>
                    <a:pt x="152019" y="1535938"/>
                  </a:cubicBezTo>
                  <a:lnTo>
                    <a:pt x="152019" y="1529588"/>
                  </a:lnTo>
                  <a:lnTo>
                    <a:pt x="152019" y="1535938"/>
                  </a:lnTo>
                  <a:lnTo>
                    <a:pt x="111887" y="1535938"/>
                  </a:lnTo>
                  <a:lnTo>
                    <a:pt x="111887" y="1529588"/>
                  </a:lnTo>
                  <a:lnTo>
                    <a:pt x="111887" y="1535938"/>
                  </a:lnTo>
                  <a:cubicBezTo>
                    <a:pt x="49784" y="1535938"/>
                    <a:pt x="0" y="1483614"/>
                    <a:pt x="0" y="1419606"/>
                  </a:cubicBezTo>
                  <a:lnTo>
                    <a:pt x="0" y="116332"/>
                  </a:lnTo>
                  <a:lnTo>
                    <a:pt x="6350" y="116332"/>
                  </a:lnTo>
                  <a:lnTo>
                    <a:pt x="0" y="116332"/>
                  </a:lnTo>
                  <a:moveTo>
                    <a:pt x="12700" y="116332"/>
                  </a:moveTo>
                  <a:lnTo>
                    <a:pt x="12700" y="1419606"/>
                  </a:lnTo>
                  <a:lnTo>
                    <a:pt x="6350" y="1419606"/>
                  </a:lnTo>
                  <a:lnTo>
                    <a:pt x="12700" y="1419606"/>
                  </a:lnTo>
                  <a:cubicBezTo>
                    <a:pt x="12700" y="1477137"/>
                    <a:pt x="57404" y="1523238"/>
                    <a:pt x="111887" y="1523238"/>
                  </a:cubicBezTo>
                  <a:lnTo>
                    <a:pt x="152019" y="1523238"/>
                  </a:lnTo>
                  <a:cubicBezTo>
                    <a:pt x="206629" y="1523238"/>
                    <a:pt x="251206" y="1477137"/>
                    <a:pt x="251206" y="1419606"/>
                  </a:cubicBezTo>
                  <a:lnTo>
                    <a:pt x="251206" y="116332"/>
                  </a:lnTo>
                  <a:lnTo>
                    <a:pt x="257556" y="116332"/>
                  </a:lnTo>
                  <a:lnTo>
                    <a:pt x="251206" y="116332"/>
                  </a:lnTo>
                  <a:cubicBezTo>
                    <a:pt x="251206" y="58801"/>
                    <a:pt x="206502" y="12700"/>
                    <a:pt x="152019" y="12700"/>
                  </a:cubicBezTo>
                  <a:lnTo>
                    <a:pt x="111887" y="12700"/>
                  </a:lnTo>
                  <a:lnTo>
                    <a:pt x="111887" y="6350"/>
                  </a:lnTo>
                  <a:lnTo>
                    <a:pt x="111887" y="12700"/>
                  </a:lnTo>
                  <a:cubicBezTo>
                    <a:pt x="57404" y="12700"/>
                    <a:pt x="12700" y="58801"/>
                    <a:pt x="12700" y="116332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44249" y="4387304"/>
            <a:ext cx="197941" cy="1151930"/>
            <a:chOff x="0" y="0"/>
            <a:chExt cx="263922" cy="1535907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251206" cy="1523238"/>
            </a:xfrm>
            <a:custGeom>
              <a:avLst/>
              <a:gdLst/>
              <a:ahLst/>
              <a:cxnLst/>
              <a:rect l="l" t="t" r="r" b="b"/>
              <a:pathLst>
                <a:path w="251206" h="1523238">
                  <a:moveTo>
                    <a:pt x="0" y="109982"/>
                  </a:moveTo>
                  <a:cubicBezTo>
                    <a:pt x="0" y="49276"/>
                    <a:pt x="47244" y="0"/>
                    <a:pt x="105537" y="0"/>
                  </a:cubicBezTo>
                  <a:lnTo>
                    <a:pt x="145669" y="0"/>
                  </a:lnTo>
                  <a:cubicBezTo>
                    <a:pt x="203962" y="0"/>
                    <a:pt x="251206" y="49276"/>
                    <a:pt x="251206" y="109982"/>
                  </a:cubicBezTo>
                  <a:lnTo>
                    <a:pt x="251206" y="1413256"/>
                  </a:lnTo>
                  <a:cubicBezTo>
                    <a:pt x="251206" y="1473962"/>
                    <a:pt x="203962" y="1523238"/>
                    <a:pt x="145669" y="1523238"/>
                  </a:cubicBezTo>
                  <a:lnTo>
                    <a:pt x="105537" y="1523238"/>
                  </a:lnTo>
                  <a:cubicBezTo>
                    <a:pt x="47244" y="1523238"/>
                    <a:pt x="0" y="1473962"/>
                    <a:pt x="0" y="1413256"/>
                  </a:cubicBezTo>
                  <a:close/>
                </a:path>
              </a:pathLst>
            </a:custGeom>
            <a:solidFill>
              <a:srgbClr val="D9ED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263906" cy="1535938"/>
            </a:xfrm>
            <a:custGeom>
              <a:avLst/>
              <a:gdLst/>
              <a:ahLst/>
              <a:cxnLst/>
              <a:rect l="l" t="t" r="r" b="b"/>
              <a:pathLst>
                <a:path w="263906" h="1535938">
                  <a:moveTo>
                    <a:pt x="0" y="116332"/>
                  </a:moveTo>
                  <a:cubicBezTo>
                    <a:pt x="0" y="52324"/>
                    <a:pt x="49911" y="0"/>
                    <a:pt x="111887" y="0"/>
                  </a:cubicBezTo>
                  <a:lnTo>
                    <a:pt x="152019" y="0"/>
                  </a:lnTo>
                  <a:lnTo>
                    <a:pt x="152019" y="6350"/>
                  </a:lnTo>
                  <a:lnTo>
                    <a:pt x="152019" y="0"/>
                  </a:lnTo>
                  <a:cubicBezTo>
                    <a:pt x="214122" y="0"/>
                    <a:pt x="263906" y="52324"/>
                    <a:pt x="263906" y="116332"/>
                  </a:cubicBezTo>
                  <a:lnTo>
                    <a:pt x="263906" y="1419606"/>
                  </a:lnTo>
                  <a:lnTo>
                    <a:pt x="257556" y="1419606"/>
                  </a:lnTo>
                  <a:lnTo>
                    <a:pt x="263906" y="1419606"/>
                  </a:lnTo>
                  <a:cubicBezTo>
                    <a:pt x="263906" y="1483614"/>
                    <a:pt x="213995" y="1535938"/>
                    <a:pt x="152019" y="1535938"/>
                  </a:cubicBezTo>
                  <a:lnTo>
                    <a:pt x="152019" y="1529588"/>
                  </a:lnTo>
                  <a:lnTo>
                    <a:pt x="152019" y="1535938"/>
                  </a:lnTo>
                  <a:lnTo>
                    <a:pt x="111887" y="1535938"/>
                  </a:lnTo>
                  <a:lnTo>
                    <a:pt x="111887" y="1529588"/>
                  </a:lnTo>
                  <a:lnTo>
                    <a:pt x="111887" y="1535938"/>
                  </a:lnTo>
                  <a:cubicBezTo>
                    <a:pt x="49784" y="1535938"/>
                    <a:pt x="0" y="1483614"/>
                    <a:pt x="0" y="1419606"/>
                  </a:cubicBezTo>
                  <a:lnTo>
                    <a:pt x="0" y="116332"/>
                  </a:lnTo>
                  <a:lnTo>
                    <a:pt x="6350" y="116332"/>
                  </a:lnTo>
                  <a:lnTo>
                    <a:pt x="0" y="116332"/>
                  </a:lnTo>
                  <a:moveTo>
                    <a:pt x="12700" y="116332"/>
                  </a:moveTo>
                  <a:lnTo>
                    <a:pt x="12700" y="1419606"/>
                  </a:lnTo>
                  <a:lnTo>
                    <a:pt x="6350" y="1419606"/>
                  </a:lnTo>
                  <a:lnTo>
                    <a:pt x="12700" y="1419606"/>
                  </a:lnTo>
                  <a:cubicBezTo>
                    <a:pt x="12700" y="1477137"/>
                    <a:pt x="57404" y="1523238"/>
                    <a:pt x="111887" y="1523238"/>
                  </a:cubicBezTo>
                  <a:lnTo>
                    <a:pt x="152019" y="1523238"/>
                  </a:lnTo>
                  <a:cubicBezTo>
                    <a:pt x="206629" y="1523238"/>
                    <a:pt x="251206" y="1477137"/>
                    <a:pt x="251206" y="1419606"/>
                  </a:cubicBezTo>
                  <a:lnTo>
                    <a:pt x="251206" y="116332"/>
                  </a:lnTo>
                  <a:lnTo>
                    <a:pt x="257556" y="116332"/>
                  </a:lnTo>
                  <a:lnTo>
                    <a:pt x="251206" y="116332"/>
                  </a:lnTo>
                  <a:cubicBezTo>
                    <a:pt x="251206" y="58801"/>
                    <a:pt x="206502" y="12700"/>
                    <a:pt x="152019" y="12700"/>
                  </a:cubicBezTo>
                  <a:lnTo>
                    <a:pt x="111887" y="12700"/>
                  </a:lnTo>
                  <a:lnTo>
                    <a:pt x="111887" y="6350"/>
                  </a:lnTo>
                  <a:lnTo>
                    <a:pt x="111887" y="12700"/>
                  </a:lnTo>
                  <a:cubicBezTo>
                    <a:pt x="57404" y="12700"/>
                    <a:pt x="12700" y="58801"/>
                    <a:pt x="12700" y="116332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27022" y="5671096"/>
            <a:ext cx="197941" cy="1151930"/>
            <a:chOff x="0" y="0"/>
            <a:chExt cx="263922" cy="1535907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251206" cy="1523238"/>
            </a:xfrm>
            <a:custGeom>
              <a:avLst/>
              <a:gdLst/>
              <a:ahLst/>
              <a:cxnLst/>
              <a:rect l="l" t="t" r="r" b="b"/>
              <a:pathLst>
                <a:path w="251206" h="1523238">
                  <a:moveTo>
                    <a:pt x="0" y="109982"/>
                  </a:moveTo>
                  <a:cubicBezTo>
                    <a:pt x="0" y="49276"/>
                    <a:pt x="47244" y="0"/>
                    <a:pt x="105537" y="0"/>
                  </a:cubicBezTo>
                  <a:lnTo>
                    <a:pt x="145669" y="0"/>
                  </a:lnTo>
                  <a:cubicBezTo>
                    <a:pt x="203962" y="0"/>
                    <a:pt x="251206" y="49276"/>
                    <a:pt x="251206" y="109982"/>
                  </a:cubicBezTo>
                  <a:lnTo>
                    <a:pt x="251206" y="1413256"/>
                  </a:lnTo>
                  <a:cubicBezTo>
                    <a:pt x="251206" y="1473962"/>
                    <a:pt x="203962" y="1523238"/>
                    <a:pt x="145669" y="1523238"/>
                  </a:cubicBezTo>
                  <a:lnTo>
                    <a:pt x="105537" y="1523238"/>
                  </a:lnTo>
                  <a:cubicBezTo>
                    <a:pt x="47244" y="1523238"/>
                    <a:pt x="0" y="1473962"/>
                    <a:pt x="0" y="1413256"/>
                  </a:cubicBezTo>
                  <a:close/>
                </a:path>
              </a:pathLst>
            </a:custGeom>
            <a:solidFill>
              <a:srgbClr val="D9ED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263906" cy="1535938"/>
            </a:xfrm>
            <a:custGeom>
              <a:avLst/>
              <a:gdLst/>
              <a:ahLst/>
              <a:cxnLst/>
              <a:rect l="l" t="t" r="r" b="b"/>
              <a:pathLst>
                <a:path w="263906" h="1535938">
                  <a:moveTo>
                    <a:pt x="0" y="116332"/>
                  </a:moveTo>
                  <a:cubicBezTo>
                    <a:pt x="0" y="52324"/>
                    <a:pt x="49911" y="0"/>
                    <a:pt x="111887" y="0"/>
                  </a:cubicBezTo>
                  <a:lnTo>
                    <a:pt x="152019" y="0"/>
                  </a:lnTo>
                  <a:lnTo>
                    <a:pt x="152019" y="6350"/>
                  </a:lnTo>
                  <a:lnTo>
                    <a:pt x="152019" y="0"/>
                  </a:lnTo>
                  <a:cubicBezTo>
                    <a:pt x="214122" y="0"/>
                    <a:pt x="263906" y="52324"/>
                    <a:pt x="263906" y="116332"/>
                  </a:cubicBezTo>
                  <a:lnTo>
                    <a:pt x="263906" y="1419606"/>
                  </a:lnTo>
                  <a:lnTo>
                    <a:pt x="257556" y="1419606"/>
                  </a:lnTo>
                  <a:lnTo>
                    <a:pt x="263906" y="1419606"/>
                  </a:lnTo>
                  <a:cubicBezTo>
                    <a:pt x="263906" y="1483614"/>
                    <a:pt x="213995" y="1535938"/>
                    <a:pt x="152019" y="1535938"/>
                  </a:cubicBezTo>
                  <a:lnTo>
                    <a:pt x="152019" y="1529588"/>
                  </a:lnTo>
                  <a:lnTo>
                    <a:pt x="152019" y="1535938"/>
                  </a:lnTo>
                  <a:lnTo>
                    <a:pt x="111887" y="1535938"/>
                  </a:lnTo>
                  <a:lnTo>
                    <a:pt x="111887" y="1529588"/>
                  </a:lnTo>
                  <a:lnTo>
                    <a:pt x="111887" y="1535938"/>
                  </a:lnTo>
                  <a:cubicBezTo>
                    <a:pt x="49784" y="1535938"/>
                    <a:pt x="0" y="1483614"/>
                    <a:pt x="0" y="1419606"/>
                  </a:cubicBezTo>
                  <a:lnTo>
                    <a:pt x="0" y="116332"/>
                  </a:lnTo>
                  <a:lnTo>
                    <a:pt x="6350" y="116332"/>
                  </a:lnTo>
                  <a:lnTo>
                    <a:pt x="0" y="116332"/>
                  </a:lnTo>
                  <a:moveTo>
                    <a:pt x="12700" y="116332"/>
                  </a:moveTo>
                  <a:lnTo>
                    <a:pt x="12700" y="1419606"/>
                  </a:lnTo>
                  <a:lnTo>
                    <a:pt x="6350" y="1419606"/>
                  </a:lnTo>
                  <a:lnTo>
                    <a:pt x="12700" y="1419606"/>
                  </a:lnTo>
                  <a:cubicBezTo>
                    <a:pt x="12700" y="1477137"/>
                    <a:pt x="57404" y="1523238"/>
                    <a:pt x="111887" y="1523238"/>
                  </a:cubicBezTo>
                  <a:lnTo>
                    <a:pt x="152019" y="1523238"/>
                  </a:lnTo>
                  <a:cubicBezTo>
                    <a:pt x="206629" y="1523238"/>
                    <a:pt x="251206" y="1477137"/>
                    <a:pt x="251206" y="1419606"/>
                  </a:cubicBezTo>
                  <a:lnTo>
                    <a:pt x="251206" y="116332"/>
                  </a:lnTo>
                  <a:lnTo>
                    <a:pt x="257556" y="116332"/>
                  </a:lnTo>
                  <a:lnTo>
                    <a:pt x="251206" y="116332"/>
                  </a:lnTo>
                  <a:cubicBezTo>
                    <a:pt x="251206" y="58801"/>
                    <a:pt x="206502" y="12700"/>
                    <a:pt x="152019" y="12700"/>
                  </a:cubicBezTo>
                  <a:lnTo>
                    <a:pt x="111887" y="12700"/>
                  </a:lnTo>
                  <a:lnTo>
                    <a:pt x="111887" y="6350"/>
                  </a:lnTo>
                  <a:lnTo>
                    <a:pt x="111887" y="12700"/>
                  </a:lnTo>
                  <a:cubicBezTo>
                    <a:pt x="57404" y="12700"/>
                    <a:pt x="12700" y="58801"/>
                    <a:pt x="12700" y="116332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44249" y="6954888"/>
            <a:ext cx="197941" cy="1151930"/>
            <a:chOff x="0" y="0"/>
            <a:chExt cx="263922" cy="153590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251206" cy="1523238"/>
            </a:xfrm>
            <a:custGeom>
              <a:avLst/>
              <a:gdLst/>
              <a:ahLst/>
              <a:cxnLst/>
              <a:rect l="l" t="t" r="r" b="b"/>
              <a:pathLst>
                <a:path w="251206" h="1523238">
                  <a:moveTo>
                    <a:pt x="0" y="109982"/>
                  </a:moveTo>
                  <a:cubicBezTo>
                    <a:pt x="0" y="49276"/>
                    <a:pt x="47244" y="0"/>
                    <a:pt x="105537" y="0"/>
                  </a:cubicBezTo>
                  <a:lnTo>
                    <a:pt x="145669" y="0"/>
                  </a:lnTo>
                  <a:cubicBezTo>
                    <a:pt x="203962" y="0"/>
                    <a:pt x="251206" y="49276"/>
                    <a:pt x="251206" y="109982"/>
                  </a:cubicBezTo>
                  <a:lnTo>
                    <a:pt x="251206" y="1413256"/>
                  </a:lnTo>
                  <a:cubicBezTo>
                    <a:pt x="251206" y="1473962"/>
                    <a:pt x="203962" y="1523238"/>
                    <a:pt x="145669" y="1523238"/>
                  </a:cubicBezTo>
                  <a:lnTo>
                    <a:pt x="105537" y="1523238"/>
                  </a:lnTo>
                  <a:cubicBezTo>
                    <a:pt x="47244" y="1523238"/>
                    <a:pt x="0" y="1473962"/>
                    <a:pt x="0" y="1413256"/>
                  </a:cubicBezTo>
                  <a:close/>
                </a:path>
              </a:pathLst>
            </a:custGeom>
            <a:solidFill>
              <a:srgbClr val="D9ED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263906" cy="1535938"/>
            </a:xfrm>
            <a:custGeom>
              <a:avLst/>
              <a:gdLst/>
              <a:ahLst/>
              <a:cxnLst/>
              <a:rect l="l" t="t" r="r" b="b"/>
              <a:pathLst>
                <a:path w="263906" h="1535938">
                  <a:moveTo>
                    <a:pt x="0" y="116332"/>
                  </a:moveTo>
                  <a:cubicBezTo>
                    <a:pt x="0" y="52324"/>
                    <a:pt x="49911" y="0"/>
                    <a:pt x="111887" y="0"/>
                  </a:cubicBezTo>
                  <a:lnTo>
                    <a:pt x="152019" y="0"/>
                  </a:lnTo>
                  <a:lnTo>
                    <a:pt x="152019" y="6350"/>
                  </a:lnTo>
                  <a:lnTo>
                    <a:pt x="152019" y="0"/>
                  </a:lnTo>
                  <a:cubicBezTo>
                    <a:pt x="214122" y="0"/>
                    <a:pt x="263906" y="52324"/>
                    <a:pt x="263906" y="116332"/>
                  </a:cubicBezTo>
                  <a:lnTo>
                    <a:pt x="263906" y="1419606"/>
                  </a:lnTo>
                  <a:lnTo>
                    <a:pt x="257556" y="1419606"/>
                  </a:lnTo>
                  <a:lnTo>
                    <a:pt x="263906" y="1419606"/>
                  </a:lnTo>
                  <a:cubicBezTo>
                    <a:pt x="263906" y="1483614"/>
                    <a:pt x="213995" y="1535938"/>
                    <a:pt x="152019" y="1535938"/>
                  </a:cubicBezTo>
                  <a:lnTo>
                    <a:pt x="152019" y="1529588"/>
                  </a:lnTo>
                  <a:lnTo>
                    <a:pt x="152019" y="1535938"/>
                  </a:lnTo>
                  <a:lnTo>
                    <a:pt x="111887" y="1535938"/>
                  </a:lnTo>
                  <a:lnTo>
                    <a:pt x="111887" y="1529588"/>
                  </a:lnTo>
                  <a:lnTo>
                    <a:pt x="111887" y="1535938"/>
                  </a:lnTo>
                  <a:cubicBezTo>
                    <a:pt x="49784" y="1535938"/>
                    <a:pt x="0" y="1483614"/>
                    <a:pt x="0" y="1419606"/>
                  </a:cubicBezTo>
                  <a:lnTo>
                    <a:pt x="0" y="116332"/>
                  </a:lnTo>
                  <a:lnTo>
                    <a:pt x="6350" y="116332"/>
                  </a:lnTo>
                  <a:lnTo>
                    <a:pt x="0" y="116332"/>
                  </a:lnTo>
                  <a:moveTo>
                    <a:pt x="12700" y="116332"/>
                  </a:moveTo>
                  <a:lnTo>
                    <a:pt x="12700" y="1419606"/>
                  </a:lnTo>
                  <a:lnTo>
                    <a:pt x="6350" y="1419606"/>
                  </a:lnTo>
                  <a:lnTo>
                    <a:pt x="12700" y="1419606"/>
                  </a:lnTo>
                  <a:cubicBezTo>
                    <a:pt x="12700" y="1477137"/>
                    <a:pt x="57404" y="1523238"/>
                    <a:pt x="111887" y="1523238"/>
                  </a:cubicBezTo>
                  <a:lnTo>
                    <a:pt x="152019" y="1523238"/>
                  </a:lnTo>
                  <a:cubicBezTo>
                    <a:pt x="206629" y="1523238"/>
                    <a:pt x="251206" y="1477137"/>
                    <a:pt x="251206" y="1419606"/>
                  </a:cubicBezTo>
                  <a:lnTo>
                    <a:pt x="251206" y="116332"/>
                  </a:lnTo>
                  <a:lnTo>
                    <a:pt x="257556" y="116332"/>
                  </a:lnTo>
                  <a:lnTo>
                    <a:pt x="251206" y="116332"/>
                  </a:lnTo>
                  <a:cubicBezTo>
                    <a:pt x="251206" y="58801"/>
                    <a:pt x="206502" y="12700"/>
                    <a:pt x="152019" y="12700"/>
                  </a:cubicBezTo>
                  <a:lnTo>
                    <a:pt x="111887" y="12700"/>
                  </a:lnTo>
                  <a:lnTo>
                    <a:pt x="111887" y="6350"/>
                  </a:lnTo>
                  <a:lnTo>
                    <a:pt x="111887" y="12700"/>
                  </a:lnTo>
                  <a:cubicBezTo>
                    <a:pt x="57404" y="12700"/>
                    <a:pt x="12700" y="58801"/>
                    <a:pt x="12700" y="116332"/>
                  </a:cubicBezTo>
                  <a:close/>
                </a:path>
              </a:pathLst>
            </a:custGeom>
            <a:solidFill>
              <a:srgbClr val="BFD3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2981277" y="1005780"/>
            <a:ext cx="4021878" cy="8839093"/>
          </a:xfrm>
          <a:custGeom>
            <a:avLst/>
            <a:gdLst/>
            <a:ahLst/>
            <a:cxnLst/>
            <a:rect l="l" t="t" r="r" b="b"/>
            <a:pathLst>
              <a:path w="4021878" h="8839093">
                <a:moveTo>
                  <a:pt x="0" y="0"/>
                </a:moveTo>
                <a:lnTo>
                  <a:pt x="4021878" y="0"/>
                </a:lnTo>
                <a:lnTo>
                  <a:pt x="4021878" y="8839093"/>
                </a:lnTo>
                <a:lnTo>
                  <a:pt x="0" y="8839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72" t="-1379" r="-1272" b="-8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097170" y="402530"/>
            <a:ext cx="10689720" cy="60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Data Preparation &amp; Modelling Pipeline 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60298" y="1974800"/>
            <a:ext cx="2356545" cy="33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Data Cleaning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60298" y="2448074"/>
            <a:ext cx="7594699" cy="33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Handled missing vitals with median imputation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43071" y="3258591"/>
            <a:ext cx="2356545" cy="33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Feature Engineering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43071" y="3731865"/>
            <a:ext cx="7311926" cy="33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Label encoded categorical features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25844" y="4542384"/>
            <a:ext cx="2356545" cy="332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Balancing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25844" y="5015656"/>
            <a:ext cx="7029152" cy="33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Balanced class distribution using SMOTE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08618" y="5826175"/>
            <a:ext cx="2356545" cy="332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Model Selection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08618" y="6299447"/>
            <a:ext cx="6746379" cy="33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Tested Random Forest (62% accuracy) ➔ switched to AdaBoost (74% accuracy)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25844" y="7109966"/>
            <a:ext cx="2356545" cy="332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Deployment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25844" y="7583240"/>
            <a:ext cx="7029152" cy="54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Exported model with pickle for Flask integration</a:t>
            </a:r>
          </a:p>
          <a:p>
            <a:pPr algn="l">
              <a:lnSpc>
                <a:spcPts val="2186"/>
              </a:lnSpc>
            </a:pPr>
            <a:r>
              <a:rPr lang="en-US" sz="143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Backend database: MongoDB for storing patient records and visit logs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88357" y="9906874"/>
            <a:ext cx="5536443" cy="211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98"/>
              </a:lnSpc>
              <a:spcBef>
                <a:spcPct val="0"/>
              </a:spcBef>
            </a:pPr>
            <a:r>
              <a:rPr lang="en-US" sz="118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Figure:  Pipeline diagram auto-generated from final AdaBoost implementation.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412492" y="9681449"/>
            <a:ext cx="2189708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143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Sai Nikhil (124107966)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9695161" y="2058144"/>
            <a:ext cx="7675087" cy="3355774"/>
          </a:xfrm>
          <a:custGeom>
            <a:avLst/>
            <a:gdLst/>
            <a:ahLst/>
            <a:cxnLst/>
            <a:rect l="l" t="t" r="r" b="b"/>
            <a:pathLst>
              <a:path w="7675087" h="3355774">
                <a:moveTo>
                  <a:pt x="0" y="0"/>
                </a:moveTo>
                <a:lnTo>
                  <a:pt x="7675087" y="0"/>
                </a:lnTo>
                <a:lnTo>
                  <a:pt x="7675087" y="3355774"/>
                </a:lnTo>
                <a:lnTo>
                  <a:pt x="0" y="3355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695161" y="5506119"/>
            <a:ext cx="3914695" cy="2249327"/>
          </a:xfrm>
          <a:custGeom>
            <a:avLst/>
            <a:gdLst/>
            <a:ahLst/>
            <a:cxnLst/>
            <a:rect l="l" t="t" r="r" b="b"/>
            <a:pathLst>
              <a:path w="3914695" h="2249327">
                <a:moveTo>
                  <a:pt x="0" y="0"/>
                </a:moveTo>
                <a:lnTo>
                  <a:pt x="3914695" y="0"/>
                </a:lnTo>
                <a:lnTo>
                  <a:pt x="3914695" y="2249328"/>
                </a:lnTo>
                <a:lnTo>
                  <a:pt x="0" y="2249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02047" y="651570"/>
            <a:ext cx="7843540" cy="86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Model Evaluation &amp; Choice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2047" y="2244477"/>
            <a:ext cx="3221980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Random Forest: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2047" y="2742456"/>
            <a:ext cx="7927627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Fast, but low recall for critical class</a:t>
            </a:r>
          </a:p>
          <a:p>
            <a:pPr marL="301498" lvl="1" indent="-150749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Random Forest achieved 62% accuracy with poor recall for critical class due to imbalanced data.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549" y="3999682"/>
            <a:ext cx="3221980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AdaBoost: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2047" y="4497661"/>
            <a:ext cx="7927627" cy="4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Better precision-recall balance, especially for critical patients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549" y="5074816"/>
            <a:ext cx="3234481" cy="43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Why AdaBoost works: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2048" y="5572794"/>
            <a:ext cx="7927627" cy="4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Combines weak learners to reduce bias and variance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2047" y="6102324"/>
            <a:ext cx="7927627" cy="46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625" lvl="1" indent="-150812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Handles imbalanced data with boosting iterations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61352" y="7793547"/>
            <a:ext cx="4388248" cy="304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5"/>
              </a:lnSpc>
              <a:spcBef>
                <a:spcPct val="0"/>
              </a:spcBef>
            </a:pPr>
            <a:r>
              <a:rPr lang="en-US" sz="168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Evaluation Metrics (Test Set Results)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344273"/>
            <a:ext cx="2095500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143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Sai Nikhil (124107966)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129605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AdaBoost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35672" y="4558902"/>
            <a:ext cx="3487341" cy="63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74%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853035" y="2710606"/>
            <a:ext cx="4252912" cy="4252912"/>
            <a:chOff x="0" y="0"/>
            <a:chExt cx="5670550" cy="567055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5670550" cy="5670550"/>
            </a:xfrm>
            <a:custGeom>
              <a:avLst/>
              <a:gdLst/>
              <a:ahLst/>
              <a:cxnLst/>
              <a:rect l="l" t="t" r="r" b="b"/>
              <a:pathLst>
                <a:path w="5670550" h="5670550">
                  <a:moveTo>
                    <a:pt x="0" y="0"/>
                  </a:moveTo>
                  <a:lnTo>
                    <a:pt x="5670550" y="0"/>
                  </a:lnTo>
                  <a:lnTo>
                    <a:pt x="5670550" y="5670550"/>
                  </a:lnTo>
                  <a:lnTo>
                    <a:pt x="0" y="567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07395" y="727977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Accuracy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7854703"/>
            <a:ext cx="7974509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Overall model 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4541" y="4558902"/>
            <a:ext cx="3487341" cy="63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94%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181904" y="2710606"/>
            <a:ext cx="4252912" cy="4252912"/>
            <a:chOff x="0" y="0"/>
            <a:chExt cx="5670550" cy="567055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5670550" cy="5670550"/>
            </a:xfrm>
            <a:custGeom>
              <a:avLst/>
              <a:gdLst/>
              <a:ahLst/>
              <a:cxnLst/>
              <a:rect l="l" t="t" r="r" b="b"/>
              <a:pathLst>
                <a:path w="5670550" h="5670550">
                  <a:moveTo>
                    <a:pt x="0" y="0"/>
                  </a:moveTo>
                  <a:lnTo>
                    <a:pt x="5670550" y="0"/>
                  </a:lnTo>
                  <a:lnTo>
                    <a:pt x="5670550" y="5670550"/>
                  </a:lnTo>
                  <a:lnTo>
                    <a:pt x="0" y="567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536412" y="727977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>
                <a:solidFill>
                  <a:srgbClr val="384653"/>
                </a:solidFill>
                <a:latin typeface="Arimo"/>
                <a:ea typeface="Arimo"/>
                <a:cs typeface="Arimo"/>
                <a:sym typeface="Arimo"/>
              </a:rPr>
              <a:t>Critical Class Recall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21105" y="7854703"/>
            <a:ext cx="7974658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Detection rate for highest severity patients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238" y="8598842"/>
            <a:ext cx="16303526" cy="50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Key takeaway: Prioritises critical patients effectively, ensuring clinical value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699" y="9366945"/>
            <a:ext cx="2178695" cy="248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  <a:spcBef>
                <a:spcPct val="0"/>
              </a:spcBef>
            </a:pPr>
            <a:r>
              <a:rPr lang="en-US" sz="1437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Sai Nikhil (124107966)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7E0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9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926134"/>
            <a:ext cx="7387084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E3C4E"/>
                </a:solidFill>
                <a:latin typeface="Arimo"/>
                <a:ea typeface="Arimo"/>
                <a:cs typeface="Arimo"/>
                <a:sym typeface="Arimo"/>
              </a:rPr>
              <a:t>Key Drivers of Severity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473487" y="3322901"/>
            <a:ext cx="8324637" cy="4661727"/>
            <a:chOff x="0" y="0"/>
            <a:chExt cx="10407848" cy="58283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07904" cy="5828284"/>
            </a:xfrm>
            <a:custGeom>
              <a:avLst/>
              <a:gdLst/>
              <a:ahLst/>
              <a:cxnLst/>
              <a:rect l="l" t="t" r="r" b="b"/>
              <a:pathLst>
                <a:path w="10407904" h="5828284">
                  <a:moveTo>
                    <a:pt x="0" y="0"/>
                  </a:moveTo>
                  <a:lnTo>
                    <a:pt x="10407904" y="0"/>
                  </a:lnTo>
                  <a:lnTo>
                    <a:pt x="10407904" y="5828284"/>
                  </a:lnTo>
                  <a:lnTo>
                    <a:pt x="0" y="5828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23" r="-8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99401" y="3072824"/>
            <a:ext cx="7805886" cy="124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Temperature, heart rate, and systolic blood pressure (SBP) emerged as the top predictors of patient severity, aligning well with clinical expectations.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9401" y="4586555"/>
            <a:ext cx="7805886" cy="124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Complaint text analysis added significant predictive value by capturing nuanced patient conditions that vital signs alone might miss.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9401" y="7507555"/>
            <a:ext cx="7805886" cy="124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This feature importance ranking validates that our model mirrors real-world triage decision logic used by experienced clinicians, enhancing its operational trustworthiness.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9401" y="5994667"/>
            <a:ext cx="7805886" cy="124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87">
                <a:solidFill>
                  <a:srgbClr val="384653"/>
                </a:solidFill>
                <a:latin typeface="Roboto"/>
                <a:ea typeface="Roboto"/>
                <a:cs typeface="Roboto"/>
                <a:sym typeface="Roboto"/>
              </a:rPr>
              <a:t>Other features such as oxygen saturation, diastolic BP, respiratory rate, and pain score contributed moderate importance, supporting a holistic assessment.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9444471"/>
            <a:ext cx="2284362" cy="257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0"/>
              </a:lnSpc>
              <a:spcBef>
                <a:spcPct val="0"/>
              </a:spcBef>
            </a:pPr>
            <a:r>
              <a:rPr lang="en-US" sz="143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Cindy (124112017)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853</Words>
  <Application>Microsoft Macintosh PowerPoint</Application>
  <PresentationFormat>Custom</PresentationFormat>
  <Paragraphs>187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Arimo</vt:lpstr>
      <vt:lpstr>Roboto Bold</vt:lpstr>
      <vt:lpstr>Roboto Italics</vt:lpstr>
      <vt:lpstr>Arimo 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AI-Powered-Emergency-Triage-Optimisation.pptx</dc:title>
  <cp:lastModifiedBy>DILEEP KUMAR VARMA PENMETSA</cp:lastModifiedBy>
  <cp:revision>16</cp:revision>
  <dcterms:created xsi:type="dcterms:W3CDTF">2006-08-16T00:00:00Z</dcterms:created>
  <dcterms:modified xsi:type="dcterms:W3CDTF">2025-07-06T20:30:58Z</dcterms:modified>
  <dc:identifier>DAGsO7GdwPQ</dc:identifier>
</cp:coreProperties>
</file>